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ata4.xml" ContentType="application/vnd.openxmlformats-officedocument.drawingml.diagramData+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564" r:id="rId3"/>
    <p:sldId id="516" r:id="rId4"/>
    <p:sldId id="517" r:id="rId5"/>
    <p:sldId id="518" r:id="rId6"/>
    <p:sldId id="519" r:id="rId7"/>
    <p:sldId id="520" r:id="rId8"/>
    <p:sldId id="521" r:id="rId9"/>
    <p:sldId id="546" r:id="rId10"/>
    <p:sldId id="595" r:id="rId11"/>
    <p:sldId id="548" r:id="rId12"/>
    <p:sldId id="549" r:id="rId13"/>
    <p:sldId id="550" r:id="rId14"/>
    <p:sldId id="551" r:id="rId15"/>
    <p:sldId id="583" r:id="rId16"/>
    <p:sldId id="597" r:id="rId17"/>
    <p:sldId id="598" r:id="rId18"/>
    <p:sldId id="596" r:id="rId19"/>
    <p:sldId id="589" r:id="rId20"/>
    <p:sldId id="569" r:id="rId21"/>
    <p:sldId id="552" r:id="rId22"/>
    <p:sldId id="553" r:id="rId23"/>
    <p:sldId id="554" r:id="rId24"/>
    <p:sldId id="594" r:id="rId25"/>
    <p:sldId id="600" r:id="rId26"/>
    <p:sldId id="555" r:id="rId27"/>
    <p:sldId id="556" r:id="rId28"/>
    <p:sldId id="579" r:id="rId29"/>
    <p:sldId id="599" r:id="rId30"/>
    <p:sldId id="587" r:id="rId31"/>
    <p:sldId id="580" r:id="rId32"/>
    <p:sldId id="586" r:id="rId33"/>
    <p:sldId id="592" r:id="rId34"/>
    <p:sldId id="591" r:id="rId35"/>
    <p:sldId id="588" r:id="rId36"/>
    <p:sldId id="573" r:id="rId37"/>
    <p:sldId id="572" r:id="rId38"/>
    <p:sldId id="590" r:id="rId39"/>
    <p:sldId id="574" r:id="rId40"/>
    <p:sldId id="593" r:id="rId41"/>
    <p:sldId id="565" r:id="rId42"/>
    <p:sldId id="575" r:id="rId43"/>
    <p:sldId id="601"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2" autoAdjust="0"/>
    <p:restoredTop sz="93899" autoAdjust="0"/>
  </p:normalViewPr>
  <p:slideViewPr>
    <p:cSldViewPr snapToGrid="0">
      <p:cViewPr varScale="1">
        <p:scale>
          <a:sx n="64" d="100"/>
          <a:sy n="64" d="100"/>
        </p:scale>
        <p:origin x="9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0.png"/><Relationship Id="rId1" Type="http://schemas.openxmlformats.org/officeDocument/2006/relationships/image" Target="../media/image600.png"/></Relationships>
</file>

<file path=ppt/diagrams/_rels/data4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70.png"/><Relationship Id="rId1" Type="http://schemas.openxmlformats.org/officeDocument/2006/relationships/image" Target="../media/image580.png"/></Relationships>
</file>

<file path=ppt/diagrams/_rels/data6.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0.png"/><Relationship Id="rId1" Type="http://schemas.openxmlformats.org/officeDocument/2006/relationships/image" Target="../media/image600.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BA85E-1651-4753-8E54-8AE9D6EAFA62}"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zh-TW" altLang="en-US"/>
        </a:p>
      </dgm:t>
    </dgm:pt>
    <dgm:pt modelId="{5F2BD73C-38BE-4894-AB41-E432BA1DC537}">
      <dgm:prSet phldrT="[文字]"/>
      <dgm:spPr/>
      <dgm:t>
        <a:bodyPr/>
        <a:lstStyle/>
        <a:p>
          <a:r>
            <a:rPr lang="en-US" altLang="zh-TW" dirty="0"/>
            <a:t>Introduction of Q-Learning</a:t>
          </a:r>
          <a:endParaRPr lang="zh-TW" altLang="en-US" dirty="0"/>
        </a:p>
      </dgm:t>
    </dgm:pt>
    <dgm:pt modelId="{D8E85DC1-D3B5-4AAE-BDB7-67613B997464}" type="parTrans" cxnId="{D2AA144C-A2F8-423D-AEA8-AF2A394041C6}">
      <dgm:prSet/>
      <dgm:spPr/>
      <dgm:t>
        <a:bodyPr/>
        <a:lstStyle/>
        <a:p>
          <a:endParaRPr lang="zh-TW" altLang="en-US"/>
        </a:p>
      </dgm:t>
    </dgm:pt>
    <dgm:pt modelId="{D57A1A23-E04B-489D-B39A-37F522D7648E}" type="sibTrans" cxnId="{D2AA144C-A2F8-423D-AEA8-AF2A394041C6}">
      <dgm:prSet/>
      <dgm:spPr/>
      <dgm:t>
        <a:bodyPr/>
        <a:lstStyle/>
        <a:p>
          <a:endParaRPr lang="zh-TW" altLang="en-US"/>
        </a:p>
      </dgm:t>
    </dgm:pt>
    <dgm:pt modelId="{120BDE8F-7F6B-4236-AB71-B65839864CD2}">
      <dgm:prSet phldrT="[文字]"/>
      <dgm:spPr/>
      <dgm:t>
        <a:bodyPr/>
        <a:lstStyle/>
        <a:p>
          <a:r>
            <a:rPr lang="en-US" altLang="zh-TW" dirty="0"/>
            <a:t>Tips of Q-Learning</a:t>
          </a:r>
          <a:endParaRPr lang="zh-TW" altLang="en-US" dirty="0"/>
        </a:p>
      </dgm:t>
    </dgm:pt>
    <dgm:pt modelId="{B940AD57-A347-4F2C-A273-F6D29D65F83A}" type="parTrans" cxnId="{7D15107B-F141-4A36-9695-9A451DEAC82B}">
      <dgm:prSet/>
      <dgm:spPr/>
      <dgm:t>
        <a:bodyPr/>
        <a:lstStyle/>
        <a:p>
          <a:endParaRPr lang="zh-TW" altLang="en-US"/>
        </a:p>
      </dgm:t>
    </dgm:pt>
    <dgm:pt modelId="{2082C24F-E62A-41E5-92CE-1758E7F8868F}" type="sibTrans" cxnId="{7D15107B-F141-4A36-9695-9A451DEAC82B}">
      <dgm:prSet/>
      <dgm:spPr/>
      <dgm:t>
        <a:bodyPr/>
        <a:lstStyle/>
        <a:p>
          <a:endParaRPr lang="zh-TW" altLang="en-US"/>
        </a:p>
      </dgm:t>
    </dgm:pt>
    <dgm:pt modelId="{DE153BD1-553B-4AC5-9056-CB06601220A2}">
      <dgm:prSet phldrT="[文字]"/>
      <dgm:spPr/>
      <dgm:t>
        <a:bodyPr/>
        <a:lstStyle/>
        <a:p>
          <a:r>
            <a:rPr lang="en-US" altLang="zh-TW" dirty="0"/>
            <a:t>Q-Learning for Continuous Actions</a:t>
          </a:r>
          <a:endParaRPr lang="zh-TW" altLang="en-US" dirty="0"/>
        </a:p>
      </dgm:t>
    </dgm:pt>
    <dgm:pt modelId="{AFA1A2DD-4618-4213-9C63-9B395B886A53}" type="parTrans" cxnId="{93580A79-0060-497E-A217-47444AB2ED49}">
      <dgm:prSet/>
      <dgm:spPr/>
      <dgm:t>
        <a:bodyPr/>
        <a:lstStyle/>
        <a:p>
          <a:endParaRPr lang="zh-TW" altLang="en-US"/>
        </a:p>
      </dgm:t>
    </dgm:pt>
    <dgm:pt modelId="{85C6E041-3B0C-4ED3-9F36-C983AFD10C7C}" type="sibTrans" cxnId="{93580A79-0060-497E-A217-47444AB2ED49}">
      <dgm:prSet/>
      <dgm:spPr/>
      <dgm:t>
        <a:bodyPr/>
        <a:lstStyle/>
        <a:p>
          <a:endParaRPr lang="zh-TW" altLang="en-US"/>
        </a:p>
      </dgm:t>
    </dgm:pt>
    <dgm:pt modelId="{32C16D1E-C17F-4162-8E34-F2544EAE2641}" type="pres">
      <dgm:prSet presAssocID="{364BA85E-1651-4753-8E54-8AE9D6EAFA62}" presName="linear" presStyleCnt="0">
        <dgm:presLayoutVars>
          <dgm:animLvl val="lvl"/>
          <dgm:resizeHandles val="exact"/>
        </dgm:presLayoutVars>
      </dgm:prSet>
      <dgm:spPr/>
    </dgm:pt>
    <dgm:pt modelId="{B701EC81-C0F7-4503-B9F7-AF6B5DE34CA2}" type="pres">
      <dgm:prSet presAssocID="{5F2BD73C-38BE-4894-AB41-E432BA1DC537}" presName="parentText" presStyleLbl="node1" presStyleIdx="0" presStyleCnt="3">
        <dgm:presLayoutVars>
          <dgm:chMax val="0"/>
          <dgm:bulletEnabled val="1"/>
        </dgm:presLayoutVars>
      </dgm:prSet>
      <dgm:spPr/>
    </dgm:pt>
    <dgm:pt modelId="{7B288EF3-5B8C-4DFC-98BF-B62C7D85B5CE}" type="pres">
      <dgm:prSet presAssocID="{D57A1A23-E04B-489D-B39A-37F522D7648E}" presName="spacer" presStyleCnt="0"/>
      <dgm:spPr/>
    </dgm:pt>
    <dgm:pt modelId="{068B70A1-F66B-43F0-A194-3E7604C62706}" type="pres">
      <dgm:prSet presAssocID="{120BDE8F-7F6B-4236-AB71-B65839864CD2}" presName="parentText" presStyleLbl="node1" presStyleIdx="1" presStyleCnt="3">
        <dgm:presLayoutVars>
          <dgm:chMax val="0"/>
          <dgm:bulletEnabled val="1"/>
        </dgm:presLayoutVars>
      </dgm:prSet>
      <dgm:spPr/>
    </dgm:pt>
    <dgm:pt modelId="{C939624A-387D-4FED-8DCF-4D3453B46A48}" type="pres">
      <dgm:prSet presAssocID="{2082C24F-E62A-41E5-92CE-1758E7F8868F}" presName="spacer" presStyleCnt="0"/>
      <dgm:spPr/>
    </dgm:pt>
    <dgm:pt modelId="{935E5D19-21E7-4624-BAA5-D37B08968808}" type="pres">
      <dgm:prSet presAssocID="{DE153BD1-553B-4AC5-9056-CB06601220A2}" presName="parentText" presStyleLbl="node1" presStyleIdx="2" presStyleCnt="3">
        <dgm:presLayoutVars>
          <dgm:chMax val="0"/>
          <dgm:bulletEnabled val="1"/>
        </dgm:presLayoutVars>
      </dgm:prSet>
      <dgm:spPr/>
    </dgm:pt>
  </dgm:ptLst>
  <dgm:cxnLst>
    <dgm:cxn modelId="{4A2FA221-0345-4494-95DF-7DCE5AF37F2A}" type="presOf" srcId="{5F2BD73C-38BE-4894-AB41-E432BA1DC537}" destId="{B701EC81-C0F7-4503-B9F7-AF6B5DE34CA2}" srcOrd="0" destOrd="0" presId="urn:microsoft.com/office/officeart/2005/8/layout/vList2"/>
    <dgm:cxn modelId="{0708B13F-D67C-4031-BBBB-5F258D804B78}" type="presOf" srcId="{DE153BD1-553B-4AC5-9056-CB06601220A2}" destId="{935E5D19-21E7-4624-BAA5-D37B08968808}" srcOrd="0" destOrd="0" presId="urn:microsoft.com/office/officeart/2005/8/layout/vList2"/>
    <dgm:cxn modelId="{D2AA144C-A2F8-423D-AEA8-AF2A394041C6}" srcId="{364BA85E-1651-4753-8E54-8AE9D6EAFA62}" destId="{5F2BD73C-38BE-4894-AB41-E432BA1DC537}" srcOrd="0" destOrd="0" parTransId="{D8E85DC1-D3B5-4AAE-BDB7-67613B997464}" sibTransId="{D57A1A23-E04B-489D-B39A-37F522D7648E}"/>
    <dgm:cxn modelId="{653BA54D-C70B-4152-A9D2-75391F2F4544}" type="presOf" srcId="{364BA85E-1651-4753-8E54-8AE9D6EAFA62}" destId="{32C16D1E-C17F-4162-8E34-F2544EAE2641}" srcOrd="0" destOrd="0" presId="urn:microsoft.com/office/officeart/2005/8/layout/vList2"/>
    <dgm:cxn modelId="{93580A79-0060-497E-A217-47444AB2ED49}" srcId="{364BA85E-1651-4753-8E54-8AE9D6EAFA62}" destId="{DE153BD1-553B-4AC5-9056-CB06601220A2}" srcOrd="2" destOrd="0" parTransId="{AFA1A2DD-4618-4213-9C63-9B395B886A53}" sibTransId="{85C6E041-3B0C-4ED3-9F36-C983AFD10C7C}"/>
    <dgm:cxn modelId="{7D15107B-F141-4A36-9695-9A451DEAC82B}" srcId="{364BA85E-1651-4753-8E54-8AE9D6EAFA62}" destId="{120BDE8F-7F6B-4236-AB71-B65839864CD2}" srcOrd="1" destOrd="0" parTransId="{B940AD57-A347-4F2C-A273-F6D29D65F83A}" sibTransId="{2082C24F-E62A-41E5-92CE-1758E7F8868F}"/>
    <dgm:cxn modelId="{1DC210E9-4FA3-4924-A338-1420B4BC4DA9}" type="presOf" srcId="{120BDE8F-7F6B-4236-AB71-B65839864CD2}" destId="{068B70A1-F66B-43F0-A194-3E7604C62706}" srcOrd="0" destOrd="0" presId="urn:microsoft.com/office/officeart/2005/8/layout/vList2"/>
    <dgm:cxn modelId="{D0A93123-711E-497D-9C85-D536A079BB73}" type="presParOf" srcId="{32C16D1E-C17F-4162-8E34-F2544EAE2641}" destId="{B701EC81-C0F7-4503-B9F7-AF6B5DE34CA2}" srcOrd="0" destOrd="0" presId="urn:microsoft.com/office/officeart/2005/8/layout/vList2"/>
    <dgm:cxn modelId="{A01D74CD-F244-4E7B-8938-50601F6AE05E}" type="presParOf" srcId="{32C16D1E-C17F-4162-8E34-F2544EAE2641}" destId="{7B288EF3-5B8C-4DFC-98BF-B62C7D85B5CE}" srcOrd="1" destOrd="0" presId="urn:microsoft.com/office/officeart/2005/8/layout/vList2"/>
    <dgm:cxn modelId="{7891B58F-BF6C-4150-B4BC-90CE9B6BFBF8}" type="presParOf" srcId="{32C16D1E-C17F-4162-8E34-F2544EAE2641}" destId="{068B70A1-F66B-43F0-A194-3E7604C62706}" srcOrd="2" destOrd="0" presId="urn:microsoft.com/office/officeart/2005/8/layout/vList2"/>
    <dgm:cxn modelId="{FB0429BA-3CF4-4E1B-9BE8-F4A69F0C34B7}" type="presParOf" srcId="{32C16D1E-C17F-4162-8E34-F2544EAE2641}" destId="{C939624A-387D-4FED-8DCF-4D3453B46A48}" srcOrd="3" destOrd="0" presId="urn:microsoft.com/office/officeart/2005/8/layout/vList2"/>
    <dgm:cxn modelId="{0F2A6327-7D94-4306-8A9F-6073729AD6D4}" type="presParOf" srcId="{32C16D1E-C17F-4162-8E34-F2544EAE2641}" destId="{935E5D19-21E7-4624-BAA5-D37B0896880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mc:AlternateContent xmlns:mc="http://schemas.openxmlformats.org/markup-compatibility/2006" xmlns:a14="http://schemas.microsoft.com/office/drawing/2010/main">
      <mc:Choice Requires="a14">
        <dgm:pt modelId="{B850CB99-6A6F-44F5-9B27-AC99AA055EC5}">
          <dgm:prSet phldrT="[文字]" custT="1"/>
          <dgm:spPr/>
          <dgm:t>
            <a:bodyPr/>
            <a:lstStyle/>
            <a:p>
              <a14:m>
                <m:oMath xmlns:m="http://schemas.openxmlformats.org/officeDocument/2006/math">
                  <m:r>
                    <a:rPr lang="zh-TW" altLang="en-US" sz="2800" i="1" smtClean="0">
                      <a:latin typeface="Cambria Math" panose="02040503050406030204" pitchFamily="18" charset="0"/>
                    </a:rPr>
                    <m:t>𝜋</m:t>
                  </m:r>
                </m:oMath>
              </a14:m>
              <a:r>
                <a:rPr lang="zh-TW" altLang="en-US" sz="2800" dirty="0"/>
                <a:t> </a:t>
              </a:r>
              <a:r>
                <a:rPr lang="en-US" altLang="zh-TW" sz="2800" dirty="0"/>
                <a:t>interacts with the environment</a:t>
              </a:r>
              <a:endParaRPr lang="zh-TW" altLang="en-US" sz="2800" dirty="0"/>
            </a:p>
          </dgm:t>
        </dgm:pt>
      </mc:Choice>
      <mc:Fallback xmlns="">
        <dgm:pt modelId="{B850CB99-6A6F-44F5-9B27-AC99AA055EC5}">
          <dgm:prSet phldrT="[文字]" custT="1"/>
          <dgm:spPr/>
          <dgm:t>
            <a:bodyPr/>
            <a:lstStyle/>
            <a:p>
              <a:r>
                <a:rPr lang="zh-TW" altLang="en-US" sz="2800" i="0">
                  <a:latin typeface="Cambria Math" panose="02040503050406030204" pitchFamily="18" charset="0"/>
                </a:rPr>
                <a:t>𝜋</a:t>
              </a:r>
              <a:r>
                <a:rPr lang="zh-TW" altLang="en-US" sz="2800" dirty="0"/>
                <a:t> </a:t>
              </a:r>
              <a:r>
                <a:rPr lang="en-US" altLang="zh-TW" sz="2800" dirty="0"/>
                <a:t>interacts with the environment</a:t>
              </a:r>
              <a:endParaRPr lang="zh-TW" altLang="en-US" sz="2800" dirty="0"/>
            </a:p>
          </dgm:t>
        </dgm:pt>
      </mc:Fallback>
    </mc:AlternateConten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mc:AlternateContent xmlns:mc="http://schemas.openxmlformats.org/markup-compatibility/2006" xmlns:a14="http://schemas.microsoft.com/office/drawing/2010/main">
      <mc:Choice Requires="a14">
        <dgm:pt modelId="{74493D6B-09C5-4704-A3DC-947A3B53CEDF}">
          <dgm:prSet phldrT="[文字]" custT="1"/>
          <dgm:spPr/>
          <dgm:t>
            <a:bodyPr/>
            <a:lstStyle/>
            <a:p>
              <a:r>
                <a:rPr lang="en-US" altLang="zh-TW" sz="2800" dirty="0"/>
                <a:t>Learning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e>
                  </m:d>
                </m:oMath>
              </a14:m>
              <a:endParaRPr lang="zh-TW" altLang="en-US" sz="2800" dirty="0"/>
            </a:p>
          </dgm:t>
        </dgm:pt>
      </mc:Choice>
      <mc:Fallback xmlns="">
        <dgm:pt modelId="{74493D6B-09C5-4704-A3DC-947A3B53CEDF}">
          <dgm:prSet phldrT="[文字]" custT="1"/>
          <dgm:spPr/>
          <dgm:t>
            <a:bodyPr/>
            <a:lstStyle/>
            <a:p>
              <a:r>
                <a:rPr lang="en-US" altLang="zh-TW" sz="2800" dirty="0"/>
                <a:t>Learning </a:t>
              </a:r>
              <a:r>
                <a:rPr lang="en-US" altLang="zh-TW" sz="2800" b="0" i="0">
                  <a:latin typeface="Cambria Math" panose="02040503050406030204" pitchFamily="18" charset="0"/>
                </a:rPr>
                <a:t>𝑄^</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𝑠,𝑎)</a:t>
              </a:r>
              <a:endParaRPr lang="zh-TW" altLang="en-US" sz="2800" dirty="0"/>
            </a:p>
          </dgm:t>
        </dgm:pt>
      </mc:Fallback>
    </mc:AlternateConten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mc:AlternateContent xmlns:mc="http://schemas.openxmlformats.org/markup-compatibility/2006" xmlns:a14="http://schemas.microsoft.com/office/drawing/2010/main">
      <mc:Choice Requires="a14">
        <dgm:pt modelId="{5E117D47-A069-4543-8EBF-3DBA35D4D9E2}">
          <dgm:prSet phldrT="[文字]" custT="1"/>
          <dgm:spPr/>
          <dgm:t>
            <a:bodyPr/>
            <a:lstStyle/>
            <a:p>
              <a:r>
                <a:rPr lang="en-US" altLang="zh-TW" sz="2800" dirty="0"/>
                <a:t>Find a new actor </a:t>
              </a:r>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oMath>
              </a14:m>
              <a:r>
                <a:rPr lang="zh-TW" altLang="en-US" sz="2800" dirty="0"/>
                <a:t> </a:t>
              </a:r>
              <a:r>
                <a:rPr lang="en-US" altLang="zh-TW" sz="2800" dirty="0"/>
                <a:t>“better” than </a:t>
              </a:r>
              <a14:m>
                <m:oMath xmlns:m="http://schemas.openxmlformats.org/officeDocument/2006/math">
                  <m:r>
                    <a:rPr lang="zh-TW" altLang="en-US" sz="2800" i="1" smtClean="0">
                      <a:latin typeface="Cambria Math" panose="02040503050406030204" pitchFamily="18" charset="0"/>
                    </a:rPr>
                    <m:t>𝜋</m:t>
                  </m:r>
                </m:oMath>
              </a14:m>
              <a:endParaRPr lang="zh-TW" altLang="en-US" sz="2800" dirty="0"/>
            </a:p>
          </dgm:t>
        </dgm:pt>
      </mc:Choice>
      <mc:Fallback xmlns="">
        <dgm:pt modelId="{5E117D47-A069-4543-8EBF-3DBA35D4D9E2}">
          <dgm:prSet phldrT="[文字]" custT="1"/>
          <dgm:spPr/>
          <dgm:t>
            <a:bodyPr/>
            <a:lstStyle/>
            <a:p>
              <a:r>
                <a:rPr lang="en-US" altLang="zh-TW" sz="2800" dirty="0"/>
                <a:t>Find a new actor </a:t>
              </a:r>
              <a:r>
                <a:rPr lang="zh-TW" altLang="en-US" sz="2800" i="0">
                  <a:latin typeface="Cambria Math" panose="02040503050406030204" pitchFamily="18" charset="0"/>
                </a:rPr>
                <a:t>𝜋</a:t>
              </a:r>
              <a:r>
                <a:rPr lang="en-US" altLang="zh-TW" sz="2800" i="0">
                  <a:latin typeface="Cambria Math" panose="02040503050406030204" pitchFamily="18" charset="0"/>
                </a:rPr>
                <a:t>^</a:t>
              </a:r>
              <a:r>
                <a:rPr lang="en-US" altLang="zh-TW" sz="2800" b="0" i="0">
                  <a:latin typeface="Cambria Math" panose="02040503050406030204" pitchFamily="18" charset="0"/>
                </a:rPr>
                <a:t>′</a:t>
              </a:r>
              <a:r>
                <a:rPr lang="zh-TW" altLang="en-US" sz="2800" dirty="0"/>
                <a:t> </a:t>
              </a:r>
              <a:r>
                <a:rPr lang="en-US" altLang="zh-TW" sz="2800" dirty="0"/>
                <a:t>“better” than </a:t>
              </a:r>
              <a:r>
                <a:rPr lang="zh-TW" altLang="en-US" sz="2800" i="0">
                  <a:latin typeface="Cambria Math" panose="02040503050406030204" pitchFamily="18" charset="0"/>
                </a:rPr>
                <a:t>𝜋</a:t>
              </a:r>
              <a:endParaRPr lang="zh-TW" altLang="en-US" sz="2800" dirty="0"/>
            </a:p>
          </dgm:t>
        </dgm:pt>
      </mc:Fallback>
    </mc:AlternateConten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mc:AlternateContent xmlns:mc="http://schemas.openxmlformats.org/markup-compatibility/2006" xmlns:a14="http://schemas.microsoft.com/office/drawing/2010/main">
      <mc:Choice Requires="a14">
        <dgm:pt modelId="{B850CB99-6A6F-44F5-9B27-AC99AA055EC5}">
          <dgm:prSet phldrT="[文字]" custT="1"/>
          <dgm:spPr/>
          <dgm:t>
            <a:bodyPr/>
            <a:lstStyle/>
            <a:p>
              <a14:m>
                <m:oMath xmlns:m="http://schemas.openxmlformats.org/officeDocument/2006/math">
                  <m:r>
                    <a:rPr lang="zh-TW" altLang="en-US" sz="2800" i="1" smtClean="0">
                      <a:latin typeface="Cambria Math" panose="02040503050406030204" pitchFamily="18" charset="0"/>
                    </a:rPr>
                    <m:t>𝜋</m:t>
                  </m:r>
                </m:oMath>
              </a14:m>
              <a:r>
                <a:rPr lang="zh-TW" altLang="en-US" sz="2800" dirty="0"/>
                <a:t> </a:t>
              </a:r>
              <a:r>
                <a:rPr lang="en-US" altLang="zh-TW" sz="2800" dirty="0"/>
                <a:t>interacts with the environment</a:t>
              </a:r>
              <a:endParaRPr lang="zh-TW" altLang="en-US" sz="2800" dirty="0"/>
            </a:p>
          </dgm:t>
        </dgm:pt>
      </mc:Choice>
      <mc:Fallback xmlns="">
        <dgm:pt modelId="{B850CB99-6A6F-44F5-9B27-AC99AA055EC5}">
          <dgm:prSet phldrT="[文字]" custT="1"/>
          <dgm:spPr/>
          <dgm:t>
            <a:bodyPr/>
            <a:lstStyle/>
            <a:p>
              <a:r>
                <a:rPr lang="zh-TW" altLang="en-US" sz="2800" i="0">
                  <a:latin typeface="Cambria Math" panose="02040503050406030204" pitchFamily="18" charset="0"/>
                </a:rPr>
                <a:t>𝜋</a:t>
              </a:r>
              <a:r>
                <a:rPr lang="zh-TW" altLang="en-US" sz="2800" dirty="0"/>
                <a:t> </a:t>
              </a:r>
              <a:r>
                <a:rPr lang="en-US" altLang="zh-TW" sz="2800" dirty="0"/>
                <a:t>interacts with the environment</a:t>
              </a:r>
              <a:endParaRPr lang="zh-TW" altLang="en-US" sz="2800" dirty="0"/>
            </a:p>
          </dgm:t>
        </dgm:pt>
      </mc:Fallback>
    </mc:AlternateConten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mc:AlternateContent xmlns:mc="http://schemas.openxmlformats.org/markup-compatibility/2006" xmlns:a14="http://schemas.microsoft.com/office/drawing/2010/main">
      <mc:Choice Requires="a14">
        <dgm:pt modelId="{74493D6B-09C5-4704-A3DC-947A3B53CEDF}">
          <dgm:prSet phldrT="[文字]" custT="1"/>
          <dgm:spPr/>
          <dgm:t>
            <a:bodyPr/>
            <a:lstStyle/>
            <a:p>
              <a:r>
                <a:rPr lang="en-US" altLang="zh-TW" sz="2800" dirty="0"/>
                <a:t>Learning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e>
                  </m:d>
                </m:oMath>
              </a14:m>
              <a:endParaRPr lang="zh-TW" altLang="en-US" sz="2800" dirty="0"/>
            </a:p>
          </dgm:t>
        </dgm:pt>
      </mc:Choice>
      <mc:Fallback xmlns="">
        <dgm:pt modelId="{74493D6B-09C5-4704-A3DC-947A3B53CEDF}">
          <dgm:prSet phldrT="[文字]" custT="1"/>
          <dgm:spPr/>
          <dgm:t>
            <a:bodyPr/>
            <a:lstStyle/>
            <a:p>
              <a:r>
                <a:rPr lang="en-US" altLang="zh-TW" sz="2800" dirty="0"/>
                <a:t>Learning </a:t>
              </a:r>
              <a:r>
                <a:rPr lang="en-US" altLang="zh-TW" sz="2800" b="0" i="0">
                  <a:latin typeface="Cambria Math" panose="02040503050406030204" pitchFamily="18" charset="0"/>
                </a:rPr>
                <a:t>𝑄^</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𝑠,𝑎)</a:t>
              </a:r>
              <a:endParaRPr lang="zh-TW" altLang="en-US" sz="2800" dirty="0"/>
            </a:p>
          </dgm:t>
        </dgm:pt>
      </mc:Fallback>
    </mc:AlternateConten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mc:AlternateContent xmlns:mc="http://schemas.openxmlformats.org/markup-compatibility/2006" xmlns:a14="http://schemas.microsoft.com/office/drawing/2010/main">
      <mc:Choice Requires="a14">
        <dgm:pt modelId="{5E117D47-A069-4543-8EBF-3DBA35D4D9E2}">
          <dgm:prSet phldrT="[文字]" custT="1"/>
          <dgm:spPr/>
          <dgm:t>
            <a:bodyPr/>
            <a:lstStyle/>
            <a:p>
              <a:r>
                <a:rPr lang="en-US" altLang="zh-TW" sz="2800" dirty="0"/>
                <a:t>Find a new actor </a:t>
              </a:r>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oMath>
              </a14:m>
              <a:r>
                <a:rPr lang="zh-TW" altLang="en-US" sz="2800" dirty="0"/>
                <a:t> </a:t>
              </a:r>
              <a:r>
                <a:rPr lang="en-US" altLang="zh-TW" sz="2800" dirty="0"/>
                <a:t>“better” than </a:t>
              </a:r>
              <a14:m>
                <m:oMath xmlns:m="http://schemas.openxmlformats.org/officeDocument/2006/math">
                  <m:r>
                    <a:rPr lang="zh-TW" altLang="en-US" sz="2800" i="1" smtClean="0">
                      <a:latin typeface="Cambria Math" panose="02040503050406030204" pitchFamily="18" charset="0"/>
                    </a:rPr>
                    <m:t>𝜋</m:t>
                  </m:r>
                </m:oMath>
              </a14:m>
              <a:endParaRPr lang="zh-TW" altLang="en-US" sz="2800" dirty="0"/>
            </a:p>
          </dgm:t>
        </dgm:pt>
      </mc:Choice>
      <mc:Fallback xmlns="">
        <dgm:pt modelId="{5E117D47-A069-4543-8EBF-3DBA35D4D9E2}">
          <dgm:prSet phldrT="[文字]" custT="1"/>
          <dgm:spPr/>
          <dgm:t>
            <a:bodyPr/>
            <a:lstStyle/>
            <a:p>
              <a:r>
                <a:rPr lang="en-US" altLang="zh-TW" sz="2800" dirty="0"/>
                <a:t>Find a new actor </a:t>
              </a:r>
              <a:r>
                <a:rPr lang="zh-TW" altLang="en-US" sz="2800" i="0">
                  <a:latin typeface="Cambria Math" panose="02040503050406030204" pitchFamily="18" charset="0"/>
                </a:rPr>
                <a:t>𝜋</a:t>
              </a:r>
              <a:r>
                <a:rPr lang="en-US" altLang="zh-TW" sz="2800" i="0">
                  <a:latin typeface="Cambria Math" panose="02040503050406030204" pitchFamily="18" charset="0"/>
                </a:rPr>
                <a:t>^</a:t>
              </a:r>
              <a:r>
                <a:rPr lang="en-US" altLang="zh-TW" sz="2800" b="0" i="0">
                  <a:latin typeface="Cambria Math" panose="02040503050406030204" pitchFamily="18" charset="0"/>
                </a:rPr>
                <a:t>′</a:t>
              </a:r>
              <a:r>
                <a:rPr lang="zh-TW" altLang="en-US" sz="2800" dirty="0"/>
                <a:t> </a:t>
              </a:r>
              <a:r>
                <a:rPr lang="en-US" altLang="zh-TW" sz="2800" dirty="0"/>
                <a:t>“better” than </a:t>
              </a:r>
              <a:r>
                <a:rPr lang="zh-TW" altLang="en-US" sz="2800" i="0">
                  <a:latin typeface="Cambria Math" panose="02040503050406030204" pitchFamily="18" charset="0"/>
                </a:rPr>
                <a:t>𝜋</a:t>
              </a:r>
              <a:endParaRPr lang="zh-TW" altLang="en-US" sz="2800" dirty="0"/>
            </a:p>
          </dgm:t>
        </dgm:pt>
      </mc:Fallback>
    </mc:AlternateConten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dgm:pt modelId="{B850CB99-6A6F-44F5-9B27-AC99AA055EC5}">
      <dgm:prSet phldrT="[文字]" custT="1"/>
      <dgm:spPr>
        <a:blipFill>
          <a:blip xmlns:r="http://schemas.openxmlformats.org/officeDocument/2006/relationships" r:embed="rId1"/>
          <a:stretch>
            <a:fillRect/>
          </a:stretch>
        </a:blipFill>
      </dgm:spPr>
      <dgm:t>
        <a:bodyPr/>
        <a:lstStyle/>
        <a:p>
          <a:r>
            <a:rPr lang="zh-TW" altLang="en-US">
              <a:noFill/>
            </a:rPr>
            <a:t> </a:t>
          </a:r>
        </a:p>
      </dgm:t>
    </dgm:p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dgm:pt modelId="{74493D6B-09C5-4704-A3DC-947A3B53CEDF}">
      <dgm:prSet phldrT="[文字]" custT="1"/>
      <dgm:spPr>
        <a:blipFill>
          <a:blip xmlns:r="http://schemas.openxmlformats.org/officeDocument/2006/relationships" r:embed="rId2"/>
          <a:stretch>
            <a:fillRect/>
          </a:stretch>
        </a:blipFill>
      </dgm:spPr>
      <dgm:t>
        <a:bodyPr/>
        <a:lstStyle/>
        <a:p>
          <a:r>
            <a:rPr lang="zh-TW" altLang="en-US">
              <a:noFill/>
            </a:rPr>
            <a:t> </a:t>
          </a:r>
        </a:p>
      </dgm:t>
    </dgm:p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dgm:pt modelId="{5E117D47-A069-4543-8EBF-3DBA35D4D9E2}">
      <dgm:prSet phldrT="[文字]" custT="1"/>
      <dgm:spPr>
        <a:blipFill>
          <a:blip xmlns:r="http://schemas.openxmlformats.org/officeDocument/2006/relationships" r:embed="rId3"/>
          <a:stretch>
            <a:fillRect/>
          </a:stretch>
        </a:blipFill>
      </dgm:spPr>
      <dgm:t>
        <a:bodyPr/>
        <a:lstStyle/>
        <a:p>
          <a:r>
            <a:rPr lang="zh-TW" altLang="en-US">
              <a:noFill/>
            </a:rPr>
            <a:t> </a:t>
          </a:r>
        </a:p>
      </dgm:t>
    </dgm:p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dgm:pt modelId="{B850CB99-6A6F-44F5-9B27-AC99AA055EC5}">
      <dgm:prSet phldrT="[文字]" custT="1"/>
      <dgm:spPr>
        <a:blipFill>
          <a:blip xmlns:r="http://schemas.openxmlformats.org/officeDocument/2006/relationships" r:embed="rId1"/>
          <a:stretch>
            <a:fillRect/>
          </a:stretch>
        </a:blipFill>
      </dgm:spPr>
      <dgm:t>
        <a:bodyPr/>
        <a:lstStyle/>
        <a:p>
          <a:r>
            <a:rPr lang="zh-TW" altLang="en-US">
              <a:noFill/>
            </a:rPr>
            <a:t> </a:t>
          </a:r>
        </a:p>
      </dgm:t>
    </dgm:p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dgm:pt modelId="{74493D6B-09C5-4704-A3DC-947A3B53CEDF}">
      <dgm:prSet phldrT="[文字]" custT="1"/>
      <dgm:spPr>
        <a:blipFill>
          <a:blip xmlns:r="http://schemas.openxmlformats.org/officeDocument/2006/relationships" r:embed="rId2"/>
          <a:stretch>
            <a:fillRect/>
          </a:stretch>
        </a:blipFill>
      </dgm:spPr>
      <dgm:t>
        <a:bodyPr/>
        <a:lstStyle/>
        <a:p>
          <a:r>
            <a:rPr lang="zh-TW" altLang="en-US">
              <a:noFill/>
            </a:rPr>
            <a:t> </a:t>
          </a:r>
        </a:p>
      </dgm:t>
    </dgm:p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dgm:pt modelId="{5E117D47-A069-4543-8EBF-3DBA35D4D9E2}">
      <dgm:prSet phldrT="[文字]" custT="1"/>
      <dgm:spPr>
        <a:blipFill>
          <a:blip xmlns:r="http://schemas.openxmlformats.org/officeDocument/2006/relationships" r:embed="rId3"/>
          <a:stretch>
            <a:fillRect/>
          </a:stretch>
        </a:blipFill>
      </dgm:spPr>
      <dgm:t>
        <a:bodyPr/>
        <a:lstStyle/>
        <a:p>
          <a:r>
            <a:rPr lang="zh-TW" altLang="en-US">
              <a:noFill/>
            </a:rPr>
            <a:t> </a:t>
          </a:r>
        </a:p>
      </dgm:t>
    </dgm:p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mc:AlternateContent xmlns:mc="http://schemas.openxmlformats.org/markup-compatibility/2006" xmlns:a14="http://schemas.microsoft.com/office/drawing/2010/main">
      <mc:Choice Requires="a14">
        <dgm:pt modelId="{B850CB99-6A6F-44F5-9B27-AC99AA055EC5}">
          <dgm:prSet phldrT="[文字]" custT="1"/>
          <dgm:spPr/>
          <dgm:t>
            <a:bodyPr/>
            <a:lstStyle/>
            <a:p>
              <a14:m>
                <m:oMath xmlns:m="http://schemas.openxmlformats.org/officeDocument/2006/math">
                  <m:r>
                    <a:rPr lang="zh-TW" altLang="en-US" sz="2800" i="1" smtClean="0">
                      <a:latin typeface="Cambria Math" panose="02040503050406030204" pitchFamily="18" charset="0"/>
                    </a:rPr>
                    <m:t>𝜋</m:t>
                  </m:r>
                </m:oMath>
              </a14:m>
              <a:r>
                <a:rPr lang="zh-TW" altLang="en-US" sz="2800" dirty="0"/>
                <a:t> </a:t>
              </a:r>
              <a:r>
                <a:rPr lang="en-US" altLang="zh-TW" sz="2800" dirty="0"/>
                <a:t>interacts with the environment</a:t>
              </a:r>
              <a:endParaRPr lang="zh-TW" altLang="en-US" sz="2800" dirty="0"/>
            </a:p>
          </dgm:t>
        </dgm:pt>
      </mc:Choice>
      <mc:Fallback xmlns="">
        <dgm:pt modelId="{B850CB99-6A6F-44F5-9B27-AC99AA055EC5}">
          <dgm:prSet phldrT="[文字]" custT="1"/>
          <dgm:spPr/>
          <dgm:t>
            <a:bodyPr/>
            <a:lstStyle/>
            <a:p>
              <a:r>
                <a:rPr lang="zh-TW" altLang="en-US" sz="2800" i="0">
                  <a:latin typeface="Cambria Math" panose="02040503050406030204" pitchFamily="18" charset="0"/>
                </a:rPr>
                <a:t>𝜋</a:t>
              </a:r>
              <a:r>
                <a:rPr lang="zh-TW" altLang="en-US" sz="2800" dirty="0"/>
                <a:t> </a:t>
              </a:r>
              <a:r>
                <a:rPr lang="en-US" altLang="zh-TW" sz="2800" dirty="0"/>
                <a:t>interacts with the environment</a:t>
              </a:r>
              <a:endParaRPr lang="zh-TW" altLang="en-US" sz="2800" dirty="0"/>
            </a:p>
          </dgm:t>
        </dgm:pt>
      </mc:Fallback>
    </mc:AlternateConten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mc:AlternateContent xmlns:mc="http://schemas.openxmlformats.org/markup-compatibility/2006" xmlns:a14="http://schemas.microsoft.com/office/drawing/2010/main">
      <mc:Choice Requires="a14">
        <dgm:pt modelId="{74493D6B-09C5-4704-A3DC-947A3B53CEDF}">
          <dgm:prSet phldrT="[文字]" custT="1"/>
          <dgm:spPr/>
          <dgm:t>
            <a:bodyPr/>
            <a:lstStyle/>
            <a:p>
              <a:r>
                <a:rPr lang="en-US" altLang="zh-TW" sz="2800" dirty="0"/>
                <a:t>Learning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e>
                  </m:d>
                </m:oMath>
              </a14:m>
              <a:endParaRPr lang="zh-TW" altLang="en-US" sz="2800" dirty="0"/>
            </a:p>
          </dgm:t>
        </dgm:pt>
      </mc:Choice>
      <mc:Fallback xmlns="">
        <dgm:pt modelId="{74493D6B-09C5-4704-A3DC-947A3B53CEDF}">
          <dgm:prSet phldrT="[文字]" custT="1"/>
          <dgm:spPr/>
          <dgm:t>
            <a:bodyPr/>
            <a:lstStyle/>
            <a:p>
              <a:r>
                <a:rPr lang="en-US" altLang="zh-TW" sz="2800" dirty="0"/>
                <a:t>Learning </a:t>
              </a:r>
              <a:r>
                <a:rPr lang="en-US" altLang="zh-TW" sz="2800" b="0" i="0">
                  <a:latin typeface="Cambria Math" panose="02040503050406030204" pitchFamily="18" charset="0"/>
                </a:rPr>
                <a:t>𝑄^</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𝑠,𝑎)</a:t>
              </a:r>
              <a:endParaRPr lang="zh-TW" altLang="en-US" sz="2800" dirty="0"/>
            </a:p>
          </dgm:t>
        </dgm:pt>
      </mc:Fallback>
    </mc:AlternateConten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mc:AlternateContent xmlns:mc="http://schemas.openxmlformats.org/markup-compatibility/2006" xmlns:a14="http://schemas.microsoft.com/office/drawing/2010/main">
      <mc:Choice Requires="a14">
        <dgm:pt modelId="{5E117D47-A069-4543-8EBF-3DBA35D4D9E2}">
          <dgm:prSet phldrT="[文字]" custT="1"/>
          <dgm:spPr/>
          <dgm:t>
            <a:bodyPr/>
            <a:lstStyle/>
            <a:p>
              <a:r>
                <a:rPr lang="en-US" altLang="zh-TW" sz="2800" dirty="0"/>
                <a:t>Find a new actor </a:t>
              </a:r>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oMath>
              </a14:m>
              <a:r>
                <a:rPr lang="zh-TW" altLang="en-US" sz="2800" dirty="0"/>
                <a:t> </a:t>
              </a:r>
              <a:r>
                <a:rPr lang="en-US" altLang="zh-TW" sz="2800" dirty="0"/>
                <a:t>“better” than </a:t>
              </a:r>
              <a14:m>
                <m:oMath xmlns:m="http://schemas.openxmlformats.org/officeDocument/2006/math">
                  <m:r>
                    <a:rPr lang="zh-TW" altLang="en-US" sz="2800" i="1" smtClean="0">
                      <a:latin typeface="Cambria Math" panose="02040503050406030204" pitchFamily="18" charset="0"/>
                    </a:rPr>
                    <m:t>𝜋</m:t>
                  </m:r>
                </m:oMath>
              </a14:m>
              <a:endParaRPr lang="zh-TW" altLang="en-US" sz="2800" dirty="0"/>
            </a:p>
          </dgm:t>
        </dgm:pt>
      </mc:Choice>
      <mc:Fallback xmlns="">
        <dgm:pt modelId="{5E117D47-A069-4543-8EBF-3DBA35D4D9E2}">
          <dgm:prSet phldrT="[文字]" custT="1"/>
          <dgm:spPr/>
          <dgm:t>
            <a:bodyPr/>
            <a:lstStyle/>
            <a:p>
              <a:r>
                <a:rPr lang="en-US" altLang="zh-TW" sz="2800" dirty="0"/>
                <a:t>Find a new actor </a:t>
              </a:r>
              <a:r>
                <a:rPr lang="zh-TW" altLang="en-US" sz="2800" i="0">
                  <a:latin typeface="Cambria Math" panose="02040503050406030204" pitchFamily="18" charset="0"/>
                </a:rPr>
                <a:t>𝜋</a:t>
              </a:r>
              <a:r>
                <a:rPr lang="en-US" altLang="zh-TW" sz="2800" i="0">
                  <a:latin typeface="Cambria Math" panose="02040503050406030204" pitchFamily="18" charset="0"/>
                </a:rPr>
                <a:t>^</a:t>
              </a:r>
              <a:r>
                <a:rPr lang="en-US" altLang="zh-TW" sz="2800" b="0" i="0">
                  <a:latin typeface="Cambria Math" panose="02040503050406030204" pitchFamily="18" charset="0"/>
                </a:rPr>
                <a:t>′</a:t>
              </a:r>
              <a:r>
                <a:rPr lang="zh-TW" altLang="en-US" sz="2800" dirty="0"/>
                <a:t> </a:t>
              </a:r>
              <a:r>
                <a:rPr lang="en-US" altLang="zh-TW" sz="2800" dirty="0"/>
                <a:t>“better” than </a:t>
              </a:r>
              <a:r>
                <a:rPr lang="zh-TW" altLang="en-US" sz="2800" i="0">
                  <a:latin typeface="Cambria Math" panose="02040503050406030204" pitchFamily="18" charset="0"/>
                </a:rPr>
                <a:t>𝜋</a:t>
              </a:r>
              <a:endParaRPr lang="zh-TW" altLang="en-US" sz="2800" dirty="0"/>
            </a:p>
          </dgm:t>
        </dgm:pt>
      </mc:Fallback>
    </mc:AlternateConten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dgm:pt modelId="{B850CB99-6A6F-44F5-9B27-AC99AA055EC5}">
      <dgm:prSet phldrT="[文字]" custT="1"/>
      <dgm:spPr>
        <a:blipFill>
          <a:blip xmlns:r="http://schemas.openxmlformats.org/officeDocument/2006/relationships" r:embed="rId1"/>
          <a:stretch>
            <a:fillRect/>
          </a:stretch>
        </a:blipFill>
      </dgm:spPr>
      <dgm:t>
        <a:bodyPr/>
        <a:lstStyle/>
        <a:p>
          <a:r>
            <a:rPr lang="zh-TW" altLang="en-US">
              <a:noFill/>
            </a:rPr>
            <a:t> </a:t>
          </a:r>
        </a:p>
      </dgm:t>
    </dgm:p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dgm:pt modelId="{74493D6B-09C5-4704-A3DC-947A3B53CEDF}">
      <dgm:prSet phldrT="[文字]" custT="1"/>
      <dgm:spPr>
        <a:blipFill>
          <a:blip xmlns:r="http://schemas.openxmlformats.org/officeDocument/2006/relationships" r:embed="rId2"/>
          <a:stretch>
            <a:fillRect/>
          </a:stretch>
        </a:blipFill>
      </dgm:spPr>
      <dgm:t>
        <a:bodyPr/>
        <a:lstStyle/>
        <a:p>
          <a:r>
            <a:rPr lang="zh-TW" altLang="en-US">
              <a:noFill/>
            </a:rPr>
            <a:t> </a:t>
          </a:r>
        </a:p>
      </dgm:t>
    </dgm:p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dgm:pt modelId="{5E117D47-A069-4543-8EBF-3DBA35D4D9E2}">
      <dgm:prSet phldrT="[文字]" custT="1"/>
      <dgm:spPr>
        <a:blipFill>
          <a:blip xmlns:r="http://schemas.openxmlformats.org/officeDocument/2006/relationships" r:embed="rId3"/>
          <a:stretch>
            <a:fillRect/>
          </a:stretch>
        </a:blipFill>
      </dgm:spPr>
      <dgm:t>
        <a:bodyPr/>
        <a:lstStyle/>
        <a:p>
          <a:r>
            <a:rPr lang="zh-TW" altLang="en-US">
              <a:noFill/>
            </a:rPr>
            <a:t> </a:t>
          </a:r>
        </a:p>
      </dgm:t>
    </dgm:p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4BA85E-1651-4753-8E54-8AE9D6EAFA62}"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zh-TW" altLang="en-US"/>
        </a:p>
      </dgm:t>
    </dgm:pt>
    <dgm:pt modelId="{5F2BD73C-38BE-4894-AB41-E432BA1DC537}">
      <dgm:prSet phldrT="[文字]"/>
      <dgm:spPr/>
      <dgm:t>
        <a:bodyPr/>
        <a:lstStyle/>
        <a:p>
          <a:r>
            <a:rPr lang="en-US" altLang="zh-TW"/>
            <a:t>Introduction of Q-Learning</a:t>
          </a:r>
          <a:endParaRPr lang="zh-TW" altLang="en-US" dirty="0"/>
        </a:p>
      </dgm:t>
    </dgm:pt>
    <dgm:pt modelId="{D8E85DC1-D3B5-4AAE-BDB7-67613B997464}" type="parTrans" cxnId="{D2AA144C-A2F8-423D-AEA8-AF2A394041C6}">
      <dgm:prSet/>
      <dgm:spPr/>
      <dgm:t>
        <a:bodyPr/>
        <a:lstStyle/>
        <a:p>
          <a:endParaRPr lang="zh-TW" altLang="en-US"/>
        </a:p>
      </dgm:t>
    </dgm:pt>
    <dgm:pt modelId="{D57A1A23-E04B-489D-B39A-37F522D7648E}" type="sibTrans" cxnId="{D2AA144C-A2F8-423D-AEA8-AF2A394041C6}">
      <dgm:prSet/>
      <dgm:spPr/>
      <dgm:t>
        <a:bodyPr/>
        <a:lstStyle/>
        <a:p>
          <a:endParaRPr lang="zh-TW" altLang="en-US"/>
        </a:p>
      </dgm:t>
    </dgm:pt>
    <dgm:pt modelId="{CCC37FC2-E84E-46B8-B92D-0696CABD14A2}">
      <dgm:prSet phldrT="[文字]"/>
      <dgm:spPr/>
      <dgm:t>
        <a:bodyPr/>
        <a:lstStyle/>
        <a:p>
          <a:r>
            <a:rPr lang="en-US" altLang="zh-TW" dirty="0"/>
            <a:t>Tips of Q-Learning</a:t>
          </a:r>
          <a:endParaRPr lang="zh-TW" altLang="en-US" dirty="0"/>
        </a:p>
      </dgm:t>
    </dgm:pt>
    <dgm:pt modelId="{60A4BB3C-1148-47D0-B98D-28E9BCADCAE4}" type="parTrans" cxnId="{B6B73DE0-08C0-4B4C-A3F3-41ED99E3AA61}">
      <dgm:prSet/>
      <dgm:spPr/>
      <dgm:t>
        <a:bodyPr/>
        <a:lstStyle/>
        <a:p>
          <a:endParaRPr lang="zh-TW" altLang="en-US"/>
        </a:p>
      </dgm:t>
    </dgm:pt>
    <dgm:pt modelId="{0D5689C7-ED96-4E92-9B80-CF4B867C6931}" type="sibTrans" cxnId="{B6B73DE0-08C0-4B4C-A3F3-41ED99E3AA61}">
      <dgm:prSet/>
      <dgm:spPr/>
      <dgm:t>
        <a:bodyPr/>
        <a:lstStyle/>
        <a:p>
          <a:endParaRPr lang="zh-TW" altLang="en-US"/>
        </a:p>
      </dgm:t>
    </dgm:pt>
    <dgm:pt modelId="{D1179F2D-1BBC-4891-BD06-42159B770E37}">
      <dgm:prSet phldrT="[文字]"/>
      <dgm:spPr/>
      <dgm:t>
        <a:bodyPr/>
        <a:lstStyle/>
        <a:p>
          <a:r>
            <a:rPr lang="en-US" altLang="zh-TW" dirty="0"/>
            <a:t>Q-Learning for Continuous Actions</a:t>
          </a:r>
          <a:endParaRPr lang="zh-TW" altLang="en-US" dirty="0"/>
        </a:p>
      </dgm:t>
    </dgm:pt>
    <dgm:pt modelId="{0504A008-E28B-4D92-AF68-3F9EE74B32C1}" type="parTrans" cxnId="{537F2093-F354-4B3C-B7AF-EF82D8D5733B}">
      <dgm:prSet/>
      <dgm:spPr/>
      <dgm:t>
        <a:bodyPr/>
        <a:lstStyle/>
        <a:p>
          <a:endParaRPr lang="zh-TW" altLang="en-US"/>
        </a:p>
      </dgm:t>
    </dgm:pt>
    <dgm:pt modelId="{AB6FE4C8-1E6A-4E5B-92FF-878A590F9D5A}" type="sibTrans" cxnId="{537F2093-F354-4B3C-B7AF-EF82D8D5733B}">
      <dgm:prSet/>
      <dgm:spPr/>
      <dgm:t>
        <a:bodyPr/>
        <a:lstStyle/>
        <a:p>
          <a:endParaRPr lang="zh-TW" altLang="en-US"/>
        </a:p>
      </dgm:t>
    </dgm:pt>
    <dgm:pt modelId="{32C16D1E-C17F-4162-8E34-F2544EAE2641}" type="pres">
      <dgm:prSet presAssocID="{364BA85E-1651-4753-8E54-8AE9D6EAFA62}" presName="linear" presStyleCnt="0">
        <dgm:presLayoutVars>
          <dgm:animLvl val="lvl"/>
          <dgm:resizeHandles val="exact"/>
        </dgm:presLayoutVars>
      </dgm:prSet>
      <dgm:spPr/>
    </dgm:pt>
    <dgm:pt modelId="{B701EC81-C0F7-4503-B9F7-AF6B5DE34CA2}" type="pres">
      <dgm:prSet presAssocID="{5F2BD73C-38BE-4894-AB41-E432BA1DC537}" presName="parentText" presStyleLbl="node1" presStyleIdx="0" presStyleCnt="3">
        <dgm:presLayoutVars>
          <dgm:chMax val="0"/>
          <dgm:bulletEnabled val="1"/>
        </dgm:presLayoutVars>
      </dgm:prSet>
      <dgm:spPr/>
    </dgm:pt>
    <dgm:pt modelId="{7B288EF3-5B8C-4DFC-98BF-B62C7D85B5CE}" type="pres">
      <dgm:prSet presAssocID="{D57A1A23-E04B-489D-B39A-37F522D7648E}" presName="spacer" presStyleCnt="0"/>
      <dgm:spPr/>
    </dgm:pt>
    <dgm:pt modelId="{369C2F70-4191-4071-8E63-5D8BD4FC583A}" type="pres">
      <dgm:prSet presAssocID="{CCC37FC2-E84E-46B8-B92D-0696CABD14A2}" presName="parentText" presStyleLbl="node1" presStyleIdx="1" presStyleCnt="3">
        <dgm:presLayoutVars>
          <dgm:chMax val="0"/>
          <dgm:bulletEnabled val="1"/>
        </dgm:presLayoutVars>
      </dgm:prSet>
      <dgm:spPr/>
    </dgm:pt>
    <dgm:pt modelId="{A3379AF3-DBC5-45C9-AD50-4602EC321984}" type="pres">
      <dgm:prSet presAssocID="{0D5689C7-ED96-4E92-9B80-CF4B867C6931}" presName="spacer" presStyleCnt="0"/>
      <dgm:spPr/>
    </dgm:pt>
    <dgm:pt modelId="{CC493FE2-2907-4D5C-AFF5-CEB8A20B7C47}" type="pres">
      <dgm:prSet presAssocID="{D1179F2D-1BBC-4891-BD06-42159B770E37}" presName="parentText" presStyleLbl="node1" presStyleIdx="2" presStyleCnt="3">
        <dgm:presLayoutVars>
          <dgm:chMax val="0"/>
          <dgm:bulletEnabled val="1"/>
        </dgm:presLayoutVars>
      </dgm:prSet>
      <dgm:spPr/>
    </dgm:pt>
  </dgm:ptLst>
  <dgm:cxnLst>
    <dgm:cxn modelId="{4A2FA221-0345-4494-95DF-7DCE5AF37F2A}" type="presOf" srcId="{5F2BD73C-38BE-4894-AB41-E432BA1DC537}" destId="{B701EC81-C0F7-4503-B9F7-AF6B5DE34CA2}" srcOrd="0" destOrd="0" presId="urn:microsoft.com/office/officeart/2005/8/layout/vList2"/>
    <dgm:cxn modelId="{7A85823B-78FE-4864-8C34-6CD790A5F8EE}" type="presOf" srcId="{CCC37FC2-E84E-46B8-B92D-0696CABD14A2}" destId="{369C2F70-4191-4071-8E63-5D8BD4FC583A}" srcOrd="0" destOrd="0" presId="urn:microsoft.com/office/officeart/2005/8/layout/vList2"/>
    <dgm:cxn modelId="{D2AA144C-A2F8-423D-AEA8-AF2A394041C6}" srcId="{364BA85E-1651-4753-8E54-8AE9D6EAFA62}" destId="{5F2BD73C-38BE-4894-AB41-E432BA1DC537}" srcOrd="0" destOrd="0" parTransId="{D8E85DC1-D3B5-4AAE-BDB7-67613B997464}" sibTransId="{D57A1A23-E04B-489D-B39A-37F522D7648E}"/>
    <dgm:cxn modelId="{653BA54D-C70B-4152-A9D2-75391F2F4544}" type="presOf" srcId="{364BA85E-1651-4753-8E54-8AE9D6EAFA62}" destId="{32C16D1E-C17F-4162-8E34-F2544EAE2641}" srcOrd="0" destOrd="0" presId="urn:microsoft.com/office/officeart/2005/8/layout/vList2"/>
    <dgm:cxn modelId="{537F2093-F354-4B3C-B7AF-EF82D8D5733B}" srcId="{364BA85E-1651-4753-8E54-8AE9D6EAFA62}" destId="{D1179F2D-1BBC-4891-BD06-42159B770E37}" srcOrd="2" destOrd="0" parTransId="{0504A008-E28B-4D92-AF68-3F9EE74B32C1}" sibTransId="{AB6FE4C8-1E6A-4E5B-92FF-878A590F9D5A}"/>
    <dgm:cxn modelId="{1585D6BC-38E6-4E70-9E41-02B16CC8EC97}" type="presOf" srcId="{D1179F2D-1BBC-4891-BD06-42159B770E37}" destId="{CC493FE2-2907-4D5C-AFF5-CEB8A20B7C47}" srcOrd="0" destOrd="0" presId="urn:microsoft.com/office/officeart/2005/8/layout/vList2"/>
    <dgm:cxn modelId="{B6B73DE0-08C0-4B4C-A3F3-41ED99E3AA61}" srcId="{364BA85E-1651-4753-8E54-8AE9D6EAFA62}" destId="{CCC37FC2-E84E-46B8-B92D-0696CABD14A2}" srcOrd="1" destOrd="0" parTransId="{60A4BB3C-1148-47D0-B98D-28E9BCADCAE4}" sibTransId="{0D5689C7-ED96-4E92-9B80-CF4B867C6931}"/>
    <dgm:cxn modelId="{D0A93123-711E-497D-9C85-D536A079BB73}" type="presParOf" srcId="{32C16D1E-C17F-4162-8E34-F2544EAE2641}" destId="{B701EC81-C0F7-4503-B9F7-AF6B5DE34CA2}" srcOrd="0" destOrd="0" presId="urn:microsoft.com/office/officeart/2005/8/layout/vList2"/>
    <dgm:cxn modelId="{A01D74CD-F244-4E7B-8938-50601F6AE05E}" type="presParOf" srcId="{32C16D1E-C17F-4162-8E34-F2544EAE2641}" destId="{7B288EF3-5B8C-4DFC-98BF-B62C7D85B5CE}" srcOrd="1" destOrd="0" presId="urn:microsoft.com/office/officeart/2005/8/layout/vList2"/>
    <dgm:cxn modelId="{0D3CED17-0EA4-457E-B9CF-1381D7442577}" type="presParOf" srcId="{32C16D1E-C17F-4162-8E34-F2544EAE2641}" destId="{369C2F70-4191-4071-8E63-5D8BD4FC583A}" srcOrd="2" destOrd="0" presId="urn:microsoft.com/office/officeart/2005/8/layout/vList2"/>
    <dgm:cxn modelId="{FE2ABC55-E35B-4393-A064-E391D3432ABF}" type="presParOf" srcId="{32C16D1E-C17F-4162-8E34-F2544EAE2641}" destId="{A3379AF3-DBC5-45C9-AD50-4602EC321984}" srcOrd="3" destOrd="0" presId="urn:microsoft.com/office/officeart/2005/8/layout/vList2"/>
    <dgm:cxn modelId="{072C8DD8-250B-4C07-8212-B016A0326238}" type="presParOf" srcId="{32C16D1E-C17F-4162-8E34-F2544EAE2641}" destId="{CC493FE2-2907-4D5C-AFF5-CEB8A20B7C4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64BA85E-1651-4753-8E54-8AE9D6EAFA62}"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zh-TW" altLang="en-US"/>
        </a:p>
      </dgm:t>
    </dgm:pt>
    <dgm:pt modelId="{5F2BD73C-38BE-4894-AB41-E432BA1DC537}">
      <dgm:prSet phldrT="[文字]"/>
      <dgm:spPr/>
      <dgm:t>
        <a:bodyPr/>
        <a:lstStyle/>
        <a:p>
          <a:r>
            <a:rPr lang="en-US" altLang="zh-TW"/>
            <a:t>Introduction of Q-Learning</a:t>
          </a:r>
          <a:endParaRPr lang="zh-TW" altLang="en-US" dirty="0"/>
        </a:p>
      </dgm:t>
    </dgm:pt>
    <dgm:pt modelId="{D8E85DC1-D3B5-4AAE-BDB7-67613B997464}" type="parTrans" cxnId="{D2AA144C-A2F8-423D-AEA8-AF2A394041C6}">
      <dgm:prSet/>
      <dgm:spPr/>
      <dgm:t>
        <a:bodyPr/>
        <a:lstStyle/>
        <a:p>
          <a:endParaRPr lang="zh-TW" altLang="en-US"/>
        </a:p>
      </dgm:t>
    </dgm:pt>
    <dgm:pt modelId="{D57A1A23-E04B-489D-B39A-37F522D7648E}" type="sibTrans" cxnId="{D2AA144C-A2F8-423D-AEA8-AF2A394041C6}">
      <dgm:prSet/>
      <dgm:spPr/>
      <dgm:t>
        <a:bodyPr/>
        <a:lstStyle/>
        <a:p>
          <a:endParaRPr lang="zh-TW" altLang="en-US"/>
        </a:p>
      </dgm:t>
    </dgm:pt>
    <dgm:pt modelId="{660A8390-B588-41A5-B7C4-8A7F919B2172}">
      <dgm:prSet phldrT="[文字]"/>
      <dgm:spPr/>
      <dgm:t>
        <a:bodyPr/>
        <a:lstStyle/>
        <a:p>
          <a:r>
            <a:rPr lang="en-US" altLang="zh-TW" dirty="0"/>
            <a:t>Tips of Q-Learning</a:t>
          </a:r>
          <a:endParaRPr lang="zh-TW" altLang="en-US" dirty="0"/>
        </a:p>
      </dgm:t>
    </dgm:pt>
    <dgm:pt modelId="{B00CEA1B-89FE-42E0-BB27-B8528C9D7236}" type="parTrans" cxnId="{193BB35C-D3D7-404D-8FF2-343B6166CD6A}">
      <dgm:prSet/>
      <dgm:spPr/>
      <dgm:t>
        <a:bodyPr/>
        <a:lstStyle/>
        <a:p>
          <a:endParaRPr lang="zh-TW" altLang="en-US"/>
        </a:p>
      </dgm:t>
    </dgm:pt>
    <dgm:pt modelId="{59275387-A764-4443-89C4-2FB47C218D73}" type="sibTrans" cxnId="{193BB35C-D3D7-404D-8FF2-343B6166CD6A}">
      <dgm:prSet/>
      <dgm:spPr/>
      <dgm:t>
        <a:bodyPr/>
        <a:lstStyle/>
        <a:p>
          <a:endParaRPr lang="zh-TW" altLang="en-US"/>
        </a:p>
      </dgm:t>
    </dgm:pt>
    <dgm:pt modelId="{1943742A-05F4-471C-A03F-F6EE79F0B727}">
      <dgm:prSet phldrT="[文字]"/>
      <dgm:spPr/>
      <dgm:t>
        <a:bodyPr/>
        <a:lstStyle/>
        <a:p>
          <a:r>
            <a:rPr lang="en-US" altLang="zh-TW" dirty="0"/>
            <a:t>Q-Learning for Continuous Actions</a:t>
          </a:r>
          <a:endParaRPr lang="zh-TW" altLang="en-US" dirty="0"/>
        </a:p>
      </dgm:t>
    </dgm:pt>
    <dgm:pt modelId="{37A2EA23-17F9-4C80-90B5-8153F8139D25}" type="parTrans" cxnId="{5C7F044E-1802-4CE5-8B00-E37E354A410A}">
      <dgm:prSet/>
      <dgm:spPr/>
      <dgm:t>
        <a:bodyPr/>
        <a:lstStyle/>
        <a:p>
          <a:endParaRPr lang="zh-TW" altLang="en-US"/>
        </a:p>
      </dgm:t>
    </dgm:pt>
    <dgm:pt modelId="{AE19C25E-6B1D-42AA-A62B-F16EF4F9D715}" type="sibTrans" cxnId="{5C7F044E-1802-4CE5-8B00-E37E354A410A}">
      <dgm:prSet/>
      <dgm:spPr/>
      <dgm:t>
        <a:bodyPr/>
        <a:lstStyle/>
        <a:p>
          <a:endParaRPr lang="zh-TW" altLang="en-US"/>
        </a:p>
      </dgm:t>
    </dgm:pt>
    <dgm:pt modelId="{32C16D1E-C17F-4162-8E34-F2544EAE2641}" type="pres">
      <dgm:prSet presAssocID="{364BA85E-1651-4753-8E54-8AE9D6EAFA62}" presName="linear" presStyleCnt="0">
        <dgm:presLayoutVars>
          <dgm:animLvl val="lvl"/>
          <dgm:resizeHandles val="exact"/>
        </dgm:presLayoutVars>
      </dgm:prSet>
      <dgm:spPr/>
    </dgm:pt>
    <dgm:pt modelId="{B701EC81-C0F7-4503-B9F7-AF6B5DE34CA2}" type="pres">
      <dgm:prSet presAssocID="{5F2BD73C-38BE-4894-AB41-E432BA1DC537}" presName="parentText" presStyleLbl="node1" presStyleIdx="0" presStyleCnt="3">
        <dgm:presLayoutVars>
          <dgm:chMax val="0"/>
          <dgm:bulletEnabled val="1"/>
        </dgm:presLayoutVars>
      </dgm:prSet>
      <dgm:spPr/>
    </dgm:pt>
    <dgm:pt modelId="{7B288EF3-5B8C-4DFC-98BF-B62C7D85B5CE}" type="pres">
      <dgm:prSet presAssocID="{D57A1A23-E04B-489D-B39A-37F522D7648E}" presName="spacer" presStyleCnt="0"/>
      <dgm:spPr/>
    </dgm:pt>
    <dgm:pt modelId="{935EC31B-56B8-43A8-9965-F92BD7E7A303}" type="pres">
      <dgm:prSet presAssocID="{660A8390-B588-41A5-B7C4-8A7F919B2172}" presName="parentText" presStyleLbl="node1" presStyleIdx="1" presStyleCnt="3">
        <dgm:presLayoutVars>
          <dgm:chMax val="0"/>
          <dgm:bulletEnabled val="1"/>
        </dgm:presLayoutVars>
      </dgm:prSet>
      <dgm:spPr/>
    </dgm:pt>
    <dgm:pt modelId="{8DE3360E-0449-4593-80BD-83D35661FF63}" type="pres">
      <dgm:prSet presAssocID="{59275387-A764-4443-89C4-2FB47C218D73}" presName="spacer" presStyleCnt="0"/>
      <dgm:spPr/>
    </dgm:pt>
    <dgm:pt modelId="{4D22E5CC-14BB-454A-BF49-E44E1ACF04E6}" type="pres">
      <dgm:prSet presAssocID="{1943742A-05F4-471C-A03F-F6EE79F0B727}" presName="parentText" presStyleLbl="node1" presStyleIdx="2" presStyleCnt="3">
        <dgm:presLayoutVars>
          <dgm:chMax val="0"/>
          <dgm:bulletEnabled val="1"/>
        </dgm:presLayoutVars>
      </dgm:prSet>
      <dgm:spPr/>
    </dgm:pt>
  </dgm:ptLst>
  <dgm:cxnLst>
    <dgm:cxn modelId="{8058DA17-1563-4E06-9D04-3E3FE44CB17F}" type="presOf" srcId="{1943742A-05F4-471C-A03F-F6EE79F0B727}" destId="{4D22E5CC-14BB-454A-BF49-E44E1ACF04E6}" srcOrd="0" destOrd="0" presId="urn:microsoft.com/office/officeart/2005/8/layout/vList2"/>
    <dgm:cxn modelId="{4A2FA221-0345-4494-95DF-7DCE5AF37F2A}" type="presOf" srcId="{5F2BD73C-38BE-4894-AB41-E432BA1DC537}" destId="{B701EC81-C0F7-4503-B9F7-AF6B5DE34CA2}" srcOrd="0" destOrd="0" presId="urn:microsoft.com/office/officeart/2005/8/layout/vList2"/>
    <dgm:cxn modelId="{193BB35C-D3D7-404D-8FF2-343B6166CD6A}" srcId="{364BA85E-1651-4753-8E54-8AE9D6EAFA62}" destId="{660A8390-B588-41A5-B7C4-8A7F919B2172}" srcOrd="1" destOrd="0" parTransId="{B00CEA1B-89FE-42E0-BB27-B8528C9D7236}" sibTransId="{59275387-A764-4443-89C4-2FB47C218D73}"/>
    <dgm:cxn modelId="{D2AA144C-A2F8-423D-AEA8-AF2A394041C6}" srcId="{364BA85E-1651-4753-8E54-8AE9D6EAFA62}" destId="{5F2BD73C-38BE-4894-AB41-E432BA1DC537}" srcOrd="0" destOrd="0" parTransId="{D8E85DC1-D3B5-4AAE-BDB7-67613B997464}" sibTransId="{D57A1A23-E04B-489D-B39A-37F522D7648E}"/>
    <dgm:cxn modelId="{653BA54D-C70B-4152-A9D2-75391F2F4544}" type="presOf" srcId="{364BA85E-1651-4753-8E54-8AE9D6EAFA62}" destId="{32C16D1E-C17F-4162-8E34-F2544EAE2641}" srcOrd="0" destOrd="0" presId="urn:microsoft.com/office/officeart/2005/8/layout/vList2"/>
    <dgm:cxn modelId="{5C7F044E-1802-4CE5-8B00-E37E354A410A}" srcId="{364BA85E-1651-4753-8E54-8AE9D6EAFA62}" destId="{1943742A-05F4-471C-A03F-F6EE79F0B727}" srcOrd="2" destOrd="0" parTransId="{37A2EA23-17F9-4C80-90B5-8153F8139D25}" sibTransId="{AE19C25E-6B1D-42AA-A62B-F16EF4F9D715}"/>
    <dgm:cxn modelId="{3A3599B1-B737-403A-99DB-A36DD64A6FD4}" type="presOf" srcId="{660A8390-B588-41A5-B7C4-8A7F919B2172}" destId="{935EC31B-56B8-43A8-9965-F92BD7E7A303}" srcOrd="0" destOrd="0" presId="urn:microsoft.com/office/officeart/2005/8/layout/vList2"/>
    <dgm:cxn modelId="{D0A93123-711E-497D-9C85-D536A079BB73}" type="presParOf" srcId="{32C16D1E-C17F-4162-8E34-F2544EAE2641}" destId="{B701EC81-C0F7-4503-B9F7-AF6B5DE34CA2}" srcOrd="0" destOrd="0" presId="urn:microsoft.com/office/officeart/2005/8/layout/vList2"/>
    <dgm:cxn modelId="{A01D74CD-F244-4E7B-8938-50601F6AE05E}" type="presParOf" srcId="{32C16D1E-C17F-4162-8E34-F2544EAE2641}" destId="{7B288EF3-5B8C-4DFC-98BF-B62C7D85B5CE}" srcOrd="1" destOrd="0" presId="urn:microsoft.com/office/officeart/2005/8/layout/vList2"/>
    <dgm:cxn modelId="{DF907F09-8557-4834-A903-0CEB42A63792}" type="presParOf" srcId="{32C16D1E-C17F-4162-8E34-F2544EAE2641}" destId="{935EC31B-56B8-43A8-9965-F92BD7E7A303}" srcOrd="2" destOrd="0" presId="urn:microsoft.com/office/officeart/2005/8/layout/vList2"/>
    <dgm:cxn modelId="{1A5E7C8A-4B3F-4B1E-81A5-B61147CC9559}" type="presParOf" srcId="{32C16D1E-C17F-4162-8E34-F2544EAE2641}" destId="{8DE3360E-0449-4593-80BD-83D35661FF63}" srcOrd="3" destOrd="0" presId="urn:microsoft.com/office/officeart/2005/8/layout/vList2"/>
    <dgm:cxn modelId="{BC4B225C-412C-4024-A68F-F35BCA43E327}" type="presParOf" srcId="{32C16D1E-C17F-4162-8E34-F2544EAE2641}" destId="{4D22E5CC-14BB-454A-BF49-E44E1ACF04E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1EC81-C0F7-4503-B9F7-AF6B5DE34CA2}">
      <dsp:nvSpPr>
        <dsp:cNvPr id="0" name=""/>
        <dsp:cNvSpPr/>
      </dsp:nvSpPr>
      <dsp:spPr>
        <a:xfrm>
          <a:off x="0" y="543654"/>
          <a:ext cx="7886700" cy="100737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TW" sz="4200" kern="1200" dirty="0"/>
            <a:t>Introduction of Q-Learning</a:t>
          </a:r>
          <a:endParaRPr lang="zh-TW" altLang="en-US" sz="4200" kern="1200" dirty="0"/>
        </a:p>
      </dsp:txBody>
      <dsp:txXfrm>
        <a:off x="49176" y="592830"/>
        <a:ext cx="7788348" cy="909018"/>
      </dsp:txXfrm>
    </dsp:sp>
    <dsp:sp modelId="{068B70A1-F66B-43F0-A194-3E7604C62706}">
      <dsp:nvSpPr>
        <dsp:cNvPr id="0" name=""/>
        <dsp:cNvSpPr/>
      </dsp:nvSpPr>
      <dsp:spPr>
        <a:xfrm>
          <a:off x="0" y="1671984"/>
          <a:ext cx="7886700" cy="1007370"/>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TW" sz="4200" kern="1200" dirty="0"/>
            <a:t>Tips of Q-Learning</a:t>
          </a:r>
          <a:endParaRPr lang="zh-TW" altLang="en-US" sz="4200" kern="1200" dirty="0"/>
        </a:p>
      </dsp:txBody>
      <dsp:txXfrm>
        <a:off x="49176" y="1721160"/>
        <a:ext cx="7788348" cy="909018"/>
      </dsp:txXfrm>
    </dsp:sp>
    <dsp:sp modelId="{935E5D19-21E7-4624-BAA5-D37B08968808}">
      <dsp:nvSpPr>
        <dsp:cNvPr id="0" name=""/>
        <dsp:cNvSpPr/>
      </dsp:nvSpPr>
      <dsp:spPr>
        <a:xfrm>
          <a:off x="0" y="2800314"/>
          <a:ext cx="7886700" cy="1007370"/>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TW" sz="4200" kern="1200" dirty="0"/>
            <a:t>Q-Learning for Continuous Actions</a:t>
          </a:r>
          <a:endParaRPr lang="zh-TW" altLang="en-US" sz="4200" kern="1200" dirty="0"/>
        </a:p>
      </dsp:txBody>
      <dsp:txXfrm>
        <a:off x="49176" y="2849490"/>
        <a:ext cx="7788348" cy="909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378E5-FA52-4347-BFC1-B0A2BB843CC5}">
      <dsp:nvSpPr>
        <dsp:cNvPr id="0" name=""/>
        <dsp:cNvSpPr/>
      </dsp:nvSpPr>
      <dsp:spPr>
        <a:xfrm>
          <a:off x="1792111" y="-251480"/>
          <a:ext cx="4302477" cy="4302477"/>
        </a:xfrm>
        <a:prstGeom prst="circularArrow">
          <a:avLst>
            <a:gd name="adj1" fmla="val 5689"/>
            <a:gd name="adj2" fmla="val 340510"/>
            <a:gd name="adj3" fmla="val 12385253"/>
            <a:gd name="adj4" fmla="val 18295915"/>
            <a:gd name="adj5" fmla="val 5908"/>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F3F71E5-EF69-4635-8AFD-B2675F923788}">
      <dsp:nvSpPr>
        <dsp:cNvPr id="0" name=""/>
        <dsp:cNvSpPr/>
      </dsp:nvSpPr>
      <dsp:spPr>
        <a:xfrm>
          <a:off x="2418382" y="993"/>
          <a:ext cx="3049934" cy="152496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r>
            <a:rPr lang="zh-TW" altLang="en-US" sz="2800" kern="1200" dirty="0"/>
            <a:t> </a:t>
          </a:r>
          <a:r>
            <a:rPr lang="en-US" altLang="zh-TW" sz="2800" kern="1200" dirty="0"/>
            <a:t>interacts with the environment</a:t>
          </a:r>
          <a:endParaRPr lang="zh-TW" altLang="en-US" sz="2800" kern="1200" dirty="0"/>
        </a:p>
      </dsp:txBody>
      <dsp:txXfrm>
        <a:off x="2492825" y="75436"/>
        <a:ext cx="2901048" cy="1376081"/>
      </dsp:txXfrm>
    </dsp:sp>
    <dsp:sp modelId="{E37FF648-F033-4003-89AB-3F57D2EE1847}">
      <dsp:nvSpPr>
        <dsp:cNvPr id="0" name=""/>
        <dsp:cNvSpPr/>
      </dsp:nvSpPr>
      <dsp:spPr>
        <a:xfrm>
          <a:off x="4049041" y="2825377"/>
          <a:ext cx="3049934" cy="1524967"/>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Learning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b="0" i="1" kern="1200" smtClean="0">
                      <a:latin typeface="Cambria Math" panose="02040503050406030204" pitchFamily="18" charset="0"/>
                    </a:rPr>
                    <m:t>𝑄</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r>
                    <a:rPr lang="en-US" altLang="zh-TW" sz="2800" b="0" i="1" kern="1200" smtClean="0">
                      <a:latin typeface="Cambria Math" panose="02040503050406030204" pitchFamily="18" charset="0"/>
                    </a:rPr>
                    <m:t>,</m:t>
                  </m:r>
                  <m:r>
                    <a:rPr lang="en-US" altLang="zh-TW" sz="2800" b="0" i="1" kern="1200" smtClean="0">
                      <a:latin typeface="Cambria Math" panose="02040503050406030204" pitchFamily="18" charset="0"/>
                    </a:rPr>
                    <m:t>𝑎</m:t>
                  </m:r>
                </m:e>
              </m:d>
            </m:oMath>
          </a14:m>
          <a:endParaRPr lang="zh-TW" altLang="en-US" sz="2800" kern="1200" dirty="0"/>
        </a:p>
      </dsp:txBody>
      <dsp:txXfrm>
        <a:off x="4123484" y="2899820"/>
        <a:ext cx="2901048" cy="1376081"/>
      </dsp:txXfrm>
    </dsp:sp>
    <dsp:sp modelId="{87975B9C-4FBF-49A6-B4AC-A7DC7B23F274}">
      <dsp:nvSpPr>
        <dsp:cNvPr id="0" name=""/>
        <dsp:cNvSpPr/>
      </dsp:nvSpPr>
      <dsp:spPr>
        <a:xfrm>
          <a:off x="787724" y="2825377"/>
          <a:ext cx="3049934" cy="1524967"/>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Find a new actor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zh-TW" altLang="en-US" sz="2800" i="1" kern="1200" smtClean="0">
                      <a:latin typeface="Cambria Math" panose="02040503050406030204" pitchFamily="18" charset="0"/>
                    </a:rPr>
                    <m:t>𝜋</m:t>
                  </m:r>
                </m:e>
                <m:sup>
                  <m:r>
                    <a:rPr lang="en-US" altLang="zh-TW" sz="2800" b="0" i="1" kern="1200" smtClean="0">
                      <a:latin typeface="Cambria Math" panose="02040503050406030204" pitchFamily="18" charset="0"/>
                    </a:rPr>
                    <m:t>′</m:t>
                  </m:r>
                </m:sup>
              </m:sSup>
            </m:oMath>
          </a14:m>
          <a:r>
            <a:rPr lang="zh-TW" altLang="en-US" sz="2800" kern="1200" dirty="0"/>
            <a:t> </a:t>
          </a:r>
          <a:r>
            <a:rPr lang="en-US" altLang="zh-TW" sz="2800" kern="1200" dirty="0"/>
            <a:t>“better” than </a:t>
          </a: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endParaRPr lang="zh-TW" altLang="en-US" sz="2800" kern="1200" dirty="0"/>
        </a:p>
      </dsp:txBody>
      <dsp:txXfrm>
        <a:off x="862167" y="2899820"/>
        <a:ext cx="2901048" cy="1376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378E5-FA52-4347-BFC1-B0A2BB843CC5}">
      <dsp:nvSpPr>
        <dsp:cNvPr id="0" name=""/>
        <dsp:cNvSpPr/>
      </dsp:nvSpPr>
      <dsp:spPr>
        <a:xfrm>
          <a:off x="1792111" y="-251480"/>
          <a:ext cx="4302477" cy="4302477"/>
        </a:xfrm>
        <a:prstGeom prst="circularArrow">
          <a:avLst>
            <a:gd name="adj1" fmla="val 5689"/>
            <a:gd name="adj2" fmla="val 340510"/>
            <a:gd name="adj3" fmla="val 12385253"/>
            <a:gd name="adj4" fmla="val 18295915"/>
            <a:gd name="adj5" fmla="val 5908"/>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F3F71E5-EF69-4635-8AFD-B2675F923788}">
      <dsp:nvSpPr>
        <dsp:cNvPr id="0" name=""/>
        <dsp:cNvSpPr/>
      </dsp:nvSpPr>
      <dsp:spPr>
        <a:xfrm>
          <a:off x="2418382" y="993"/>
          <a:ext cx="3049934" cy="152496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r>
            <a:rPr lang="zh-TW" altLang="en-US" sz="2800" kern="1200" dirty="0"/>
            <a:t> </a:t>
          </a:r>
          <a:r>
            <a:rPr lang="en-US" altLang="zh-TW" sz="2800" kern="1200" dirty="0"/>
            <a:t>interacts with the environment</a:t>
          </a:r>
          <a:endParaRPr lang="zh-TW" altLang="en-US" sz="2800" kern="1200" dirty="0"/>
        </a:p>
      </dsp:txBody>
      <dsp:txXfrm>
        <a:off x="2492825" y="75436"/>
        <a:ext cx="2901048" cy="1376081"/>
      </dsp:txXfrm>
    </dsp:sp>
    <dsp:sp modelId="{E37FF648-F033-4003-89AB-3F57D2EE1847}">
      <dsp:nvSpPr>
        <dsp:cNvPr id="0" name=""/>
        <dsp:cNvSpPr/>
      </dsp:nvSpPr>
      <dsp:spPr>
        <a:xfrm>
          <a:off x="4049041" y="2825377"/>
          <a:ext cx="3049934" cy="1524967"/>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Learning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b="0" i="1" kern="1200" smtClean="0">
                      <a:latin typeface="Cambria Math" panose="02040503050406030204" pitchFamily="18" charset="0"/>
                    </a:rPr>
                    <m:t>𝑄</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r>
                    <a:rPr lang="en-US" altLang="zh-TW" sz="2800" b="0" i="1" kern="1200" smtClean="0">
                      <a:latin typeface="Cambria Math" panose="02040503050406030204" pitchFamily="18" charset="0"/>
                    </a:rPr>
                    <m:t>,</m:t>
                  </m:r>
                  <m:r>
                    <a:rPr lang="en-US" altLang="zh-TW" sz="2800" b="0" i="1" kern="1200" smtClean="0">
                      <a:latin typeface="Cambria Math" panose="02040503050406030204" pitchFamily="18" charset="0"/>
                    </a:rPr>
                    <m:t>𝑎</m:t>
                  </m:r>
                </m:e>
              </m:d>
            </m:oMath>
          </a14:m>
          <a:endParaRPr lang="zh-TW" altLang="en-US" sz="2800" kern="1200" dirty="0"/>
        </a:p>
      </dsp:txBody>
      <dsp:txXfrm>
        <a:off x="4123484" y="2899820"/>
        <a:ext cx="2901048" cy="1376081"/>
      </dsp:txXfrm>
    </dsp:sp>
    <dsp:sp modelId="{87975B9C-4FBF-49A6-B4AC-A7DC7B23F274}">
      <dsp:nvSpPr>
        <dsp:cNvPr id="0" name=""/>
        <dsp:cNvSpPr/>
      </dsp:nvSpPr>
      <dsp:spPr>
        <a:xfrm>
          <a:off x="787724" y="2825377"/>
          <a:ext cx="3049934" cy="1524967"/>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Find a new actor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zh-TW" altLang="en-US" sz="2800" i="1" kern="1200" smtClean="0">
                      <a:latin typeface="Cambria Math" panose="02040503050406030204" pitchFamily="18" charset="0"/>
                    </a:rPr>
                    <m:t>𝜋</m:t>
                  </m:r>
                </m:e>
                <m:sup>
                  <m:r>
                    <a:rPr lang="en-US" altLang="zh-TW" sz="2800" b="0" i="1" kern="1200" smtClean="0">
                      <a:latin typeface="Cambria Math" panose="02040503050406030204" pitchFamily="18" charset="0"/>
                    </a:rPr>
                    <m:t>′</m:t>
                  </m:r>
                </m:sup>
              </m:sSup>
            </m:oMath>
          </a14:m>
          <a:r>
            <a:rPr lang="zh-TW" altLang="en-US" sz="2800" kern="1200" dirty="0"/>
            <a:t> </a:t>
          </a:r>
          <a:r>
            <a:rPr lang="en-US" altLang="zh-TW" sz="2800" kern="1200" dirty="0"/>
            <a:t>“better” than </a:t>
          </a: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endParaRPr lang="zh-TW" altLang="en-US" sz="2800" kern="1200" dirty="0"/>
        </a:p>
      </dsp:txBody>
      <dsp:txXfrm>
        <a:off x="862167" y="2899820"/>
        <a:ext cx="2901048" cy="1376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378E5-FA52-4347-BFC1-B0A2BB843CC5}">
      <dsp:nvSpPr>
        <dsp:cNvPr id="0" name=""/>
        <dsp:cNvSpPr/>
      </dsp:nvSpPr>
      <dsp:spPr>
        <a:xfrm>
          <a:off x="1792111" y="-251480"/>
          <a:ext cx="4302477" cy="4302477"/>
        </a:xfrm>
        <a:prstGeom prst="circularArrow">
          <a:avLst>
            <a:gd name="adj1" fmla="val 5689"/>
            <a:gd name="adj2" fmla="val 340510"/>
            <a:gd name="adj3" fmla="val 12385253"/>
            <a:gd name="adj4" fmla="val 18295915"/>
            <a:gd name="adj5" fmla="val 5908"/>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F3F71E5-EF69-4635-8AFD-B2675F923788}">
      <dsp:nvSpPr>
        <dsp:cNvPr id="0" name=""/>
        <dsp:cNvSpPr/>
      </dsp:nvSpPr>
      <dsp:spPr>
        <a:xfrm>
          <a:off x="2418382" y="993"/>
          <a:ext cx="3049934" cy="152496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r>
            <a:rPr lang="zh-TW" altLang="en-US" sz="2800" kern="1200" dirty="0"/>
            <a:t> </a:t>
          </a:r>
          <a:r>
            <a:rPr lang="en-US" altLang="zh-TW" sz="2800" kern="1200" dirty="0"/>
            <a:t>interacts with the environment</a:t>
          </a:r>
          <a:endParaRPr lang="zh-TW" altLang="en-US" sz="2800" kern="1200" dirty="0"/>
        </a:p>
      </dsp:txBody>
      <dsp:txXfrm>
        <a:off x="2492825" y="75436"/>
        <a:ext cx="2901048" cy="1376081"/>
      </dsp:txXfrm>
    </dsp:sp>
    <dsp:sp modelId="{E37FF648-F033-4003-89AB-3F57D2EE1847}">
      <dsp:nvSpPr>
        <dsp:cNvPr id="0" name=""/>
        <dsp:cNvSpPr/>
      </dsp:nvSpPr>
      <dsp:spPr>
        <a:xfrm>
          <a:off x="4049041" y="2825377"/>
          <a:ext cx="3049934" cy="1524967"/>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Learning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b="0" i="1" kern="1200" smtClean="0">
                      <a:latin typeface="Cambria Math" panose="02040503050406030204" pitchFamily="18" charset="0"/>
                    </a:rPr>
                    <m:t>𝑄</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r>
                    <a:rPr lang="en-US" altLang="zh-TW" sz="2800" b="0" i="1" kern="1200" smtClean="0">
                      <a:latin typeface="Cambria Math" panose="02040503050406030204" pitchFamily="18" charset="0"/>
                    </a:rPr>
                    <m:t>,</m:t>
                  </m:r>
                  <m:r>
                    <a:rPr lang="en-US" altLang="zh-TW" sz="2800" b="0" i="1" kern="1200" smtClean="0">
                      <a:latin typeface="Cambria Math" panose="02040503050406030204" pitchFamily="18" charset="0"/>
                    </a:rPr>
                    <m:t>𝑎</m:t>
                  </m:r>
                </m:e>
              </m:d>
            </m:oMath>
          </a14:m>
          <a:endParaRPr lang="zh-TW" altLang="en-US" sz="2800" kern="1200" dirty="0"/>
        </a:p>
      </dsp:txBody>
      <dsp:txXfrm>
        <a:off x="4123484" y="2899820"/>
        <a:ext cx="2901048" cy="1376081"/>
      </dsp:txXfrm>
    </dsp:sp>
    <dsp:sp modelId="{87975B9C-4FBF-49A6-B4AC-A7DC7B23F274}">
      <dsp:nvSpPr>
        <dsp:cNvPr id="0" name=""/>
        <dsp:cNvSpPr/>
      </dsp:nvSpPr>
      <dsp:spPr>
        <a:xfrm>
          <a:off x="787724" y="2825377"/>
          <a:ext cx="3049934" cy="1524967"/>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Find a new actor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zh-TW" altLang="en-US" sz="2800" i="1" kern="1200" smtClean="0">
                      <a:latin typeface="Cambria Math" panose="02040503050406030204" pitchFamily="18" charset="0"/>
                    </a:rPr>
                    <m:t>𝜋</m:t>
                  </m:r>
                </m:e>
                <m:sup>
                  <m:r>
                    <a:rPr lang="en-US" altLang="zh-TW" sz="2800" b="0" i="1" kern="1200" smtClean="0">
                      <a:latin typeface="Cambria Math" panose="02040503050406030204" pitchFamily="18" charset="0"/>
                    </a:rPr>
                    <m:t>′</m:t>
                  </m:r>
                </m:sup>
              </m:sSup>
            </m:oMath>
          </a14:m>
          <a:r>
            <a:rPr lang="zh-TW" altLang="en-US" sz="2800" kern="1200" dirty="0"/>
            <a:t> </a:t>
          </a:r>
          <a:r>
            <a:rPr lang="en-US" altLang="zh-TW" sz="2800" kern="1200" dirty="0"/>
            <a:t>“better” than </a:t>
          </a: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endParaRPr lang="zh-TW" altLang="en-US" sz="2800" kern="1200" dirty="0"/>
        </a:p>
      </dsp:txBody>
      <dsp:txXfrm>
        <a:off x="862167" y="2899820"/>
        <a:ext cx="2901048" cy="13760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1EC81-C0F7-4503-B9F7-AF6B5DE34CA2}">
      <dsp:nvSpPr>
        <dsp:cNvPr id="0" name=""/>
        <dsp:cNvSpPr/>
      </dsp:nvSpPr>
      <dsp:spPr>
        <a:xfrm>
          <a:off x="0" y="543654"/>
          <a:ext cx="7886700" cy="100737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TW" sz="4200" kern="1200"/>
            <a:t>Introduction of Q-Learning</a:t>
          </a:r>
          <a:endParaRPr lang="zh-TW" altLang="en-US" sz="4200" kern="1200" dirty="0"/>
        </a:p>
      </dsp:txBody>
      <dsp:txXfrm>
        <a:off x="49176" y="592830"/>
        <a:ext cx="7788348" cy="909018"/>
      </dsp:txXfrm>
    </dsp:sp>
    <dsp:sp modelId="{369C2F70-4191-4071-8E63-5D8BD4FC583A}">
      <dsp:nvSpPr>
        <dsp:cNvPr id="0" name=""/>
        <dsp:cNvSpPr/>
      </dsp:nvSpPr>
      <dsp:spPr>
        <a:xfrm>
          <a:off x="0" y="1671984"/>
          <a:ext cx="7886700" cy="1007370"/>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TW" sz="4200" kern="1200" dirty="0"/>
            <a:t>Tips of Q-Learning</a:t>
          </a:r>
          <a:endParaRPr lang="zh-TW" altLang="en-US" sz="4200" kern="1200" dirty="0"/>
        </a:p>
      </dsp:txBody>
      <dsp:txXfrm>
        <a:off x="49176" y="1721160"/>
        <a:ext cx="7788348" cy="909018"/>
      </dsp:txXfrm>
    </dsp:sp>
    <dsp:sp modelId="{CC493FE2-2907-4D5C-AFF5-CEB8A20B7C47}">
      <dsp:nvSpPr>
        <dsp:cNvPr id="0" name=""/>
        <dsp:cNvSpPr/>
      </dsp:nvSpPr>
      <dsp:spPr>
        <a:xfrm>
          <a:off x="0" y="2800314"/>
          <a:ext cx="7886700" cy="1007370"/>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TW" sz="4200" kern="1200" dirty="0"/>
            <a:t>Q-Learning for Continuous Actions</a:t>
          </a:r>
          <a:endParaRPr lang="zh-TW" altLang="en-US" sz="4200" kern="1200" dirty="0"/>
        </a:p>
      </dsp:txBody>
      <dsp:txXfrm>
        <a:off x="49176" y="2849490"/>
        <a:ext cx="7788348" cy="9090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1EC81-C0F7-4503-B9F7-AF6B5DE34CA2}">
      <dsp:nvSpPr>
        <dsp:cNvPr id="0" name=""/>
        <dsp:cNvSpPr/>
      </dsp:nvSpPr>
      <dsp:spPr>
        <a:xfrm>
          <a:off x="0" y="543654"/>
          <a:ext cx="7886700" cy="100737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TW" sz="4200" kern="1200"/>
            <a:t>Introduction of Q-Learning</a:t>
          </a:r>
          <a:endParaRPr lang="zh-TW" altLang="en-US" sz="4200" kern="1200" dirty="0"/>
        </a:p>
      </dsp:txBody>
      <dsp:txXfrm>
        <a:off x="49176" y="592830"/>
        <a:ext cx="7788348" cy="909018"/>
      </dsp:txXfrm>
    </dsp:sp>
    <dsp:sp modelId="{935EC31B-56B8-43A8-9965-F92BD7E7A303}">
      <dsp:nvSpPr>
        <dsp:cNvPr id="0" name=""/>
        <dsp:cNvSpPr/>
      </dsp:nvSpPr>
      <dsp:spPr>
        <a:xfrm>
          <a:off x="0" y="1671984"/>
          <a:ext cx="7886700" cy="1007370"/>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TW" sz="4200" kern="1200" dirty="0"/>
            <a:t>Tips of Q-Learning</a:t>
          </a:r>
          <a:endParaRPr lang="zh-TW" altLang="en-US" sz="4200" kern="1200" dirty="0"/>
        </a:p>
      </dsp:txBody>
      <dsp:txXfrm>
        <a:off x="49176" y="1721160"/>
        <a:ext cx="7788348" cy="909018"/>
      </dsp:txXfrm>
    </dsp:sp>
    <dsp:sp modelId="{4D22E5CC-14BB-454A-BF49-E44E1ACF04E6}">
      <dsp:nvSpPr>
        <dsp:cNvPr id="0" name=""/>
        <dsp:cNvSpPr/>
      </dsp:nvSpPr>
      <dsp:spPr>
        <a:xfrm>
          <a:off x="0" y="2800314"/>
          <a:ext cx="7886700" cy="1007370"/>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altLang="zh-TW" sz="4200" kern="1200" dirty="0"/>
            <a:t>Q-Learning for Continuous Actions</a:t>
          </a:r>
          <a:endParaRPr lang="zh-TW" altLang="en-US" sz="4200" kern="1200" dirty="0"/>
        </a:p>
      </dsp:txBody>
      <dsp:txXfrm>
        <a:off x="49176" y="2849490"/>
        <a:ext cx="7788348" cy="90901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97BAE5-8A99-48B6-AF62-7CB1955F25B7}" type="datetimeFigureOut">
              <a:rPr lang="zh-TW" altLang="en-US" smtClean="0"/>
              <a:t>2018/6/10</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3C75C-C353-4C08-B0FD-8D3A5FD9F032}" type="slidenum">
              <a:rPr lang="zh-TW" altLang="en-US" smtClean="0"/>
              <a:t>‹#›</a:t>
            </a:fld>
            <a:endParaRPr lang="zh-TW" altLang="en-US"/>
          </a:p>
        </p:txBody>
      </p:sp>
    </p:spTree>
    <p:extLst>
      <p:ext uri="{BB962C8B-B14F-4D97-AF65-F5344CB8AC3E}">
        <p14:creationId xmlns:p14="http://schemas.microsoft.com/office/powerpoint/2010/main" val="685192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redirect?q=https://arxiv.org/pdf/1603.00748.pdf&amp;event=comments&amp;redir_token=1qXBLCTPv1X1jXi40H5CF9xnfzF8MTUyODEwMTI1N0AxNTI4MDE0ODU3"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https://www.youtube.com/watch?v=ycCtmp4hcUs&amp;list=PLkFD6_40KJIznC9CDbVTjAF2oyt8_VAe3&amp;index=14</a:t>
            </a:r>
          </a:p>
          <a:p>
            <a:endParaRPr lang="en-US" altLang="zh-TW" dirty="0"/>
          </a:p>
          <a:p>
            <a:r>
              <a:rPr lang="en-US" altLang="zh-TW" dirty="0"/>
              <a:t>PPO12</a:t>
            </a:r>
          </a:p>
          <a:p>
            <a:r>
              <a:rPr lang="en-US" altLang="zh-TW" dirty="0"/>
              <a:t>To do:</a:t>
            </a:r>
          </a:p>
          <a:p>
            <a:endParaRPr lang="en-US" altLang="zh-TW" dirty="0"/>
          </a:p>
          <a:p>
            <a:r>
              <a:rPr lang="en-US" altLang="zh-TW" dirty="0"/>
              <a:t>Q basic</a:t>
            </a:r>
          </a:p>
          <a:p>
            <a:r>
              <a:rPr lang="en-US" altLang="zh-TW" dirty="0"/>
              <a:t>Double, Dueling, Multi, </a:t>
            </a:r>
            <a:r>
              <a:rPr lang="en-US" altLang="zh-TW" dirty="0" err="1"/>
              <a:t>conti</a:t>
            </a:r>
            <a:endParaRPr lang="en-US" altLang="zh-TW" dirty="0"/>
          </a:p>
          <a:p>
            <a:r>
              <a:rPr lang="en-US" altLang="zh-TW" dirty="0"/>
              <a:t>Noisy and Distribute</a:t>
            </a:r>
            <a:r>
              <a:rPr lang="zh-TW" altLang="en-US" dirty="0"/>
              <a:t> </a:t>
            </a:r>
            <a:endParaRPr lang="en-US" altLang="zh-TW" dirty="0"/>
          </a:p>
          <a:p>
            <a:endParaRPr lang="en-US" altLang="zh-TW" dirty="0"/>
          </a:p>
          <a:p>
            <a:r>
              <a:rPr lang="en-US" altLang="zh-TW" dirty="0"/>
              <a:t>Q: why distributional?????</a:t>
            </a:r>
          </a:p>
          <a:p>
            <a:r>
              <a:rPr lang="en-US" altLang="zh-TW" dirty="0"/>
              <a:t>Noisy net </a:t>
            </a:r>
            <a:r>
              <a:rPr lang="zh-TW" altLang="en-US" dirty="0"/>
              <a:t>好在哪</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B093C75C-C353-4C08-B0FD-8D3A5FD9F032}" type="slidenum">
              <a:rPr lang="zh-TW" altLang="en-US" smtClean="0"/>
              <a:t>1</a:t>
            </a:fld>
            <a:endParaRPr lang="zh-TW" altLang="en-US"/>
          </a:p>
        </p:txBody>
      </p:sp>
    </p:spTree>
    <p:extLst>
      <p:ext uri="{BB962C8B-B14F-4D97-AF65-F5344CB8AC3E}">
        <p14:creationId xmlns:p14="http://schemas.microsoft.com/office/powerpoint/2010/main" val="1922101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https://blog.openai.com/better-exploration-with-parameter-noise/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Open AI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 deep mind</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B093C75C-C353-4C08-B0FD-8D3A5FD9F032}" type="slidenum">
              <a:rPr lang="zh-TW" altLang="en-US" smtClean="0"/>
              <a:t>30</a:t>
            </a:fld>
            <a:endParaRPr lang="zh-TW" altLang="en-US"/>
          </a:p>
        </p:txBody>
      </p:sp>
    </p:spTree>
    <p:extLst>
      <p:ext uri="{BB962C8B-B14F-4D97-AF65-F5344CB8AC3E}">
        <p14:creationId xmlns:p14="http://schemas.microsoft.com/office/powerpoint/2010/main" val="1904102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Benefit: “</a:t>
            </a:r>
            <a:r>
              <a:rPr lang="en-US" altLang="zh-TW" sz="1200" i="1" dirty="0"/>
              <a:t>Structured Exploration</a:t>
            </a:r>
            <a:r>
              <a:rPr lang="en-US" altLang="zh-TW" sz="1200" dirty="0"/>
              <a:t>”</a:t>
            </a:r>
          </a:p>
          <a:p>
            <a:endParaRPr lang="zh-TW" altLang="en-US" dirty="0"/>
          </a:p>
        </p:txBody>
      </p:sp>
      <p:sp>
        <p:nvSpPr>
          <p:cNvPr id="4" name="投影片編號版面配置區 3"/>
          <p:cNvSpPr>
            <a:spLocks noGrp="1"/>
          </p:cNvSpPr>
          <p:nvPr>
            <p:ph type="sldNum" sz="quarter" idx="10"/>
          </p:nvPr>
        </p:nvSpPr>
        <p:spPr/>
        <p:txBody>
          <a:bodyPr/>
          <a:lstStyle/>
          <a:p>
            <a:fld id="{B093C75C-C353-4C08-B0FD-8D3A5FD9F032}" type="slidenum">
              <a:rPr lang="zh-TW" altLang="en-US" smtClean="0"/>
              <a:t>31</a:t>
            </a:fld>
            <a:endParaRPr lang="zh-TW" altLang="en-US"/>
          </a:p>
        </p:txBody>
      </p:sp>
    </p:spTree>
    <p:extLst>
      <p:ext uri="{BB962C8B-B14F-4D97-AF65-F5344CB8AC3E}">
        <p14:creationId xmlns:p14="http://schemas.microsoft.com/office/powerpoint/2010/main" val="3328273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93C75C-C353-4C08-B0FD-8D3A5FD9F032}" type="slidenum">
              <a:rPr lang="zh-TW" altLang="en-US" smtClean="0"/>
              <a:t>33</a:t>
            </a:fld>
            <a:endParaRPr lang="zh-TW" altLang="en-US"/>
          </a:p>
        </p:txBody>
      </p:sp>
    </p:spTree>
    <p:extLst>
      <p:ext uri="{BB962C8B-B14F-4D97-AF65-F5344CB8AC3E}">
        <p14:creationId xmlns:p14="http://schemas.microsoft.com/office/powerpoint/2010/main" val="340174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We used Normalized Advantage Functions (NAF) by </a:t>
            </a:r>
            <a:r>
              <a:rPr lang="en-US" altLang="zh-TW" sz="1200" b="0" i="0" kern="1200" dirty="0" err="1">
                <a:solidFill>
                  <a:schemeClr val="tx1"/>
                </a:solidFill>
                <a:effectLst/>
                <a:latin typeface="+mn-lt"/>
                <a:ea typeface="+mn-ea"/>
                <a:cs typeface="+mn-cs"/>
              </a:rPr>
              <a:t>Shixiang</a:t>
            </a:r>
            <a:r>
              <a:rPr lang="en-US" altLang="zh-TW" sz="1200" b="0" i="0" kern="1200" dirty="0">
                <a:solidFill>
                  <a:schemeClr val="tx1"/>
                </a:solidFill>
                <a:effectLst/>
                <a:latin typeface="+mn-lt"/>
                <a:ea typeface="+mn-ea"/>
                <a:cs typeface="+mn-cs"/>
              </a:rPr>
              <a:t> (Shane) Gu </a:t>
            </a:r>
            <a:r>
              <a:rPr lang="en-US" altLang="zh-TW" sz="1200" b="0" i="0" u="none" strike="noStrike" kern="1200" dirty="0">
                <a:solidFill>
                  <a:schemeClr val="tx1"/>
                </a:solidFill>
                <a:effectLst/>
                <a:latin typeface="+mn-lt"/>
                <a:ea typeface="+mn-ea"/>
                <a:cs typeface="+mn-cs"/>
                <a:hlinkClick r:id="rId3"/>
              </a:rPr>
              <a:t>https://arxiv.org/pdf/1603.00748.pdf</a:t>
            </a:r>
            <a:r>
              <a:rPr lang="en-US" altLang="zh-TW" sz="1200" b="0" i="0" kern="1200" dirty="0">
                <a:solidFill>
                  <a:schemeClr val="tx1"/>
                </a:solidFill>
                <a:effectLst/>
                <a:latin typeface="+mn-lt"/>
                <a:ea typeface="+mn-ea"/>
                <a:cs typeface="+mn-cs"/>
              </a:rPr>
              <a:t> </a:t>
            </a:r>
          </a:p>
          <a:p>
            <a:r>
              <a:rPr lang="en-US" altLang="zh-TW" dirty="0"/>
              <a:t>3Google Brain 4Google DeepMind </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The algorithm is a way to use Q-Learning to train neural networks on tasks w/ a continuous action space. Look at the equations Q and A in section 4 of the paper. - Q is defined in terms of A and V - V comes as neural network output (vector) - A is further defined in terms of mu and P - mu is also neural network output (vector) - P is defined in terms of L - L is a lower-diagonal matrix, whose non-zero elements are also neural network output We can then use the TD-learning loss function (Q-Learning) for training the parameters of this neural network. Hope that helps explain how to implement it!﻿</a:t>
            </a:r>
            <a:endParaRPr lang="zh-TW" altLang="en-US" dirty="0"/>
          </a:p>
        </p:txBody>
      </p:sp>
      <p:sp>
        <p:nvSpPr>
          <p:cNvPr id="4" name="投影片編號版面配置區 3"/>
          <p:cNvSpPr>
            <a:spLocks noGrp="1"/>
          </p:cNvSpPr>
          <p:nvPr>
            <p:ph type="sldNum" sz="quarter" idx="10"/>
          </p:nvPr>
        </p:nvSpPr>
        <p:spPr/>
        <p:txBody>
          <a:bodyPr/>
          <a:lstStyle/>
          <a:p>
            <a:fld id="{B093C75C-C353-4C08-B0FD-8D3A5FD9F032}" type="slidenum">
              <a:rPr lang="zh-TW" altLang="en-US" smtClean="0"/>
              <a:t>41</a:t>
            </a:fld>
            <a:endParaRPr lang="zh-TW" altLang="en-US"/>
          </a:p>
        </p:txBody>
      </p:sp>
    </p:spTree>
    <p:extLst>
      <p:ext uri="{BB962C8B-B14F-4D97-AF65-F5344CB8AC3E}">
        <p14:creationId xmlns:p14="http://schemas.microsoft.com/office/powerpoint/2010/main" val="2541272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(Lots of aliens to be killed,  and the shields still exist)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3</a:t>
            </a:fld>
            <a:endParaRPr lang="zh-TW" altLang="en-US"/>
          </a:p>
        </p:txBody>
      </p:sp>
    </p:spTree>
    <p:extLst>
      <p:ext uri="{BB962C8B-B14F-4D97-AF65-F5344CB8AC3E}">
        <p14:creationId xmlns:p14="http://schemas.microsoft.com/office/powerpoint/2010/main" val="1678938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http://combiboilersleeds.com/picaso/critics/critics-4.html</a:t>
            </a:r>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4</a:t>
            </a:fld>
            <a:endParaRPr lang="zh-TW" altLang="en-US"/>
          </a:p>
        </p:txBody>
      </p:sp>
    </p:spTree>
    <p:extLst>
      <p:ext uri="{BB962C8B-B14F-4D97-AF65-F5344CB8AC3E}">
        <p14:creationId xmlns:p14="http://schemas.microsoft.com/office/powerpoint/2010/main" val="15933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The next most obvious advantage of TD methods over Monte Carlo methods is</a:t>
            </a:r>
          </a:p>
          <a:p>
            <a:r>
              <a:rPr lang="en-US" altLang="zh-TW" sz="1200" b="0" i="0" u="none" strike="noStrike" kern="1200" baseline="0" dirty="0">
                <a:solidFill>
                  <a:schemeClr val="tx1"/>
                </a:solidFill>
                <a:latin typeface="+mn-lt"/>
                <a:ea typeface="+mn-ea"/>
                <a:cs typeface="+mn-cs"/>
              </a:rPr>
              <a:t>that they are naturally implemented in an on-line, fully incremental fashion. With</a:t>
            </a:r>
          </a:p>
          <a:p>
            <a:r>
              <a:rPr lang="en-US" altLang="zh-TW" sz="1200" b="0" i="0" u="none" strike="noStrike" kern="1200" baseline="0" dirty="0">
                <a:solidFill>
                  <a:schemeClr val="tx1"/>
                </a:solidFill>
                <a:latin typeface="+mn-lt"/>
                <a:ea typeface="+mn-ea"/>
                <a:cs typeface="+mn-cs"/>
              </a:rPr>
              <a:t>Monte Carlo methods one must wait until the end of an episode, because only then</a:t>
            </a:r>
          </a:p>
          <a:p>
            <a:r>
              <a:rPr lang="en-US" altLang="zh-TW" sz="1200" b="0" i="0" u="none" strike="noStrike" kern="1200" baseline="0" dirty="0">
                <a:solidFill>
                  <a:schemeClr val="tx1"/>
                </a:solidFill>
                <a:latin typeface="+mn-lt"/>
                <a:ea typeface="+mn-ea"/>
                <a:cs typeface="+mn-cs"/>
              </a:rPr>
              <a:t>is the return known, whereas with TD methods one need wait only one time step.</a:t>
            </a:r>
          </a:p>
          <a:p>
            <a:r>
              <a:rPr lang="en-US" altLang="zh-TW" sz="1200" b="0" i="0" u="none" strike="noStrike" kern="1200" baseline="0" dirty="0">
                <a:solidFill>
                  <a:schemeClr val="tx1"/>
                </a:solidFill>
                <a:latin typeface="+mn-lt"/>
                <a:ea typeface="+mn-ea"/>
                <a:cs typeface="+mn-cs"/>
              </a:rPr>
              <a:t>Surprisingly often this turns out to be a critical consideration Other applications are continuing tasks and have no episodes at all.</a:t>
            </a:r>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6</a:t>
            </a:fld>
            <a:endParaRPr lang="zh-TW" altLang="en-US"/>
          </a:p>
        </p:txBody>
      </p:sp>
    </p:spTree>
    <p:extLst>
      <p:ext uri="{BB962C8B-B14F-4D97-AF65-F5344CB8AC3E}">
        <p14:creationId xmlns:p14="http://schemas.microsoft.com/office/powerpoint/2010/main" val="1574683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8</a:t>
            </a:fld>
            <a:endParaRPr lang="zh-TW" altLang="en-US"/>
          </a:p>
        </p:txBody>
      </p:sp>
    </p:spTree>
    <p:extLst>
      <p:ext uri="{BB962C8B-B14F-4D97-AF65-F5344CB8AC3E}">
        <p14:creationId xmlns:p14="http://schemas.microsoft.com/office/powerpoint/2010/main" val="15102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Add some noise</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11</a:t>
            </a:fld>
            <a:endParaRPr lang="zh-TW" altLang="en-US"/>
          </a:p>
        </p:txBody>
      </p:sp>
    </p:spTree>
    <p:extLst>
      <p:ext uri="{BB962C8B-B14F-4D97-AF65-F5344CB8AC3E}">
        <p14:creationId xmlns:p14="http://schemas.microsoft.com/office/powerpoint/2010/main" val="2884532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就好像去餐廳點一道菜</a:t>
            </a:r>
          </a:p>
        </p:txBody>
      </p:sp>
      <p:sp>
        <p:nvSpPr>
          <p:cNvPr id="4" name="投影片編號版面配置區 3"/>
          <p:cNvSpPr>
            <a:spLocks noGrp="1"/>
          </p:cNvSpPr>
          <p:nvPr>
            <p:ph type="sldNum" sz="quarter" idx="10"/>
          </p:nvPr>
        </p:nvSpPr>
        <p:spPr/>
        <p:txBody>
          <a:bodyPr/>
          <a:lstStyle/>
          <a:p>
            <a:fld id="{B093C75C-C353-4C08-B0FD-8D3A5FD9F032}" type="slidenum">
              <a:rPr lang="zh-TW" altLang="en-US" smtClean="0"/>
              <a:t>15</a:t>
            </a:fld>
            <a:endParaRPr lang="zh-TW" altLang="en-US"/>
          </a:p>
        </p:txBody>
      </p:sp>
    </p:spTree>
    <p:extLst>
      <p:ext uri="{BB962C8B-B14F-4D97-AF65-F5344CB8AC3E}">
        <p14:creationId xmlns:p14="http://schemas.microsoft.com/office/powerpoint/2010/main" val="3517129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22</a:t>
            </a:fld>
            <a:endParaRPr lang="zh-TW" altLang="en-US"/>
          </a:p>
        </p:txBody>
      </p:sp>
    </p:spTree>
    <p:extLst>
      <p:ext uri="{BB962C8B-B14F-4D97-AF65-F5344CB8AC3E}">
        <p14:creationId xmlns:p14="http://schemas.microsoft.com/office/powerpoint/2010/main" val="235289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https://arxiv.org/pdf/1511.06581.pdf</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For example: imagine sitting outside in a park watching the sunset. It is beautiful, and highly </a:t>
            </a:r>
            <a:r>
              <a:rPr lang="en-US" altLang="zh-TW" sz="1200" b="0" i="1" kern="1200" dirty="0">
                <a:solidFill>
                  <a:schemeClr val="tx1"/>
                </a:solidFill>
                <a:effectLst/>
                <a:latin typeface="+mn-lt"/>
                <a:ea typeface="+mn-ea"/>
                <a:cs typeface="+mn-cs"/>
              </a:rPr>
              <a:t>rewarding</a:t>
            </a:r>
            <a:r>
              <a:rPr lang="en-US" altLang="zh-TW" sz="1200" b="0" i="0" kern="1200" dirty="0">
                <a:solidFill>
                  <a:schemeClr val="tx1"/>
                </a:solidFill>
                <a:effectLst/>
                <a:latin typeface="+mn-lt"/>
                <a:ea typeface="+mn-ea"/>
                <a:cs typeface="+mn-cs"/>
              </a:rPr>
              <a:t> to be sitting there. No action needs to be taken, and it doesn’t really make sense to think of the value of sitting there as being conditioned on anything beyond the environmental state you are in. We can achieve more robust estimates of state value by decoupling it from the necessity of being attached to specific actions.</a:t>
            </a:r>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23</a:t>
            </a:fld>
            <a:endParaRPr lang="zh-TW" altLang="en-US"/>
          </a:p>
        </p:txBody>
      </p:sp>
    </p:spTree>
    <p:extLst>
      <p:ext uri="{BB962C8B-B14F-4D97-AF65-F5344CB8AC3E}">
        <p14:creationId xmlns:p14="http://schemas.microsoft.com/office/powerpoint/2010/main" val="1491720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2069309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3138417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2636957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2691824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139533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400780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2245178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1097931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1939424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234248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7D1678C1-C77F-40A6-B037-FEFE76305C2A}" type="datetimeFigureOut">
              <a:rPr lang="zh-TW" altLang="en-US" smtClean="0"/>
              <a:t>2018/6/10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3162980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1678C1-C77F-40A6-B037-FEFE76305C2A}" type="datetimeFigureOut">
              <a:rPr lang="zh-TW" altLang="en-US" smtClean="0"/>
              <a:t>2018/6/10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9E7770-BA0A-4BE3-ABE6-118543765509}" type="slidenum">
              <a:rPr lang="zh-TW" altLang="en-US" smtClean="0"/>
              <a:t>‹#›</a:t>
            </a:fld>
            <a:endParaRPr lang="zh-TW" altLang="en-US"/>
          </a:p>
        </p:txBody>
      </p:sp>
    </p:spTree>
    <p:extLst>
      <p:ext uri="{BB962C8B-B14F-4D97-AF65-F5344CB8AC3E}">
        <p14:creationId xmlns:p14="http://schemas.microsoft.com/office/powerpoint/2010/main" val="1109958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0.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0.xml"/><Relationship Id="rId5" Type="http://schemas.openxmlformats.org/officeDocument/2006/relationships/diagramQuickStyle" Target="../diagrams/quickStyle2.xml"/><Relationship Id="rId10" Type="http://schemas.openxmlformats.org/officeDocument/2006/relationships/diagramQuickStyle" Target="../diagrams/quickStyle20.xml"/><Relationship Id="rId4" Type="http://schemas.openxmlformats.org/officeDocument/2006/relationships/diagramLayout" Target="../diagrams/layout2.xml"/><Relationship Id="rId9" Type="http://schemas.openxmlformats.org/officeDocument/2006/relationships/diagramLayout" Target="../diagrams/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810.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36.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97.png"/><Relationship Id="rId9" Type="http://schemas.openxmlformats.org/officeDocument/2006/relationships/image" Target="../media/image1070.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0.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48.png"/><Relationship Id="rId5" Type="http://schemas.openxmlformats.org/officeDocument/2006/relationships/image" Target="../media/image301.png"/><Relationship Id="rId15" Type="http://schemas.openxmlformats.org/officeDocument/2006/relationships/image" Target="../media/image59.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3.png"/><Relationship Id="rId1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6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64.png"/><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4.xml"/><Relationship Id="rId7" Type="http://schemas.openxmlformats.org/officeDocument/2006/relationships/diagramData" Target="../diagrams/data6.xml"/><Relationship Id="rId12" Type="http://schemas.openxmlformats.org/officeDocument/2006/relationships/image" Target="../media/image6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png"/><Relationship Id="rId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image" Target="../media/image113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150.png"/></Relationships>
</file>

<file path=ppt/slides/_rels/slide22.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80.png"/><Relationship Id="rId5" Type="http://schemas.openxmlformats.org/officeDocument/2006/relationships/image" Target="../media/image1170.png"/><Relationship Id="rId4" Type="http://schemas.openxmlformats.org/officeDocument/2006/relationships/image" Target="../media/image1141.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78.png"/><Relationship Id="rId7" Type="http://schemas.openxmlformats.org/officeDocument/2006/relationships/image" Target="../media/image74.png"/><Relationship Id="rId12"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76.png"/><Relationship Id="rId5" Type="http://schemas.openxmlformats.org/officeDocument/2006/relationships/image" Target="../media/image73.png"/><Relationship Id="rId10" Type="http://schemas.openxmlformats.org/officeDocument/2006/relationships/image" Target="../media/image220.png"/><Relationship Id="rId4" Type="http://schemas.openxmlformats.org/officeDocument/2006/relationships/image" Target="../media/image97.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1.png"/><Relationship Id="rId12"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97.png"/><Relationship Id="rId10" Type="http://schemas.openxmlformats.org/officeDocument/2006/relationships/image" Target="../media/image83.png"/><Relationship Id="rId4" Type="http://schemas.openxmlformats.org/officeDocument/2006/relationships/image" Target="../media/image72.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1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2.png"/><Relationship Id="rId9" Type="http://schemas.openxmlformats.org/officeDocument/2006/relationships/image" Target="../media/image1160.png"/></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1.png"/><Relationship Id="rId9"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9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1.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34.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92.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30.png"/><Relationship Id="rId4" Type="http://schemas.openxmlformats.org/officeDocument/2006/relationships/image" Target="../media/image42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4.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media/image680.png"/><Relationship Id="rId7" Type="http://schemas.openxmlformats.org/officeDocument/2006/relationships/image" Target="../media/image720.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8.png"/><Relationship Id="rId4"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50.png"/><Relationship Id="rId13" Type="http://schemas.openxmlformats.org/officeDocument/2006/relationships/image" Target="../media/image1400.png"/><Relationship Id="rId3" Type="http://schemas.openxmlformats.org/officeDocument/2006/relationships/image" Target="../media/image6.png"/><Relationship Id="rId7" Type="http://schemas.openxmlformats.org/officeDocument/2006/relationships/image" Target="../media/image1340.png"/><Relationship Id="rId12" Type="http://schemas.openxmlformats.org/officeDocument/2006/relationships/image" Target="../media/image1390.png"/><Relationship Id="rId2" Type="http://schemas.openxmlformats.org/officeDocument/2006/relationships/image" Target="../media/image1290.png"/><Relationship Id="rId1" Type="http://schemas.openxmlformats.org/officeDocument/2006/relationships/slideLayout" Target="../slideLayouts/slideLayout2.xml"/><Relationship Id="rId6" Type="http://schemas.openxmlformats.org/officeDocument/2006/relationships/image" Target="../media/image1330.png"/><Relationship Id="rId11" Type="http://schemas.openxmlformats.org/officeDocument/2006/relationships/image" Target="../media/image1380.png"/><Relationship Id="rId5" Type="http://schemas.openxmlformats.org/officeDocument/2006/relationships/image" Target="../media/image1320.png"/><Relationship Id="rId15" Type="http://schemas.openxmlformats.org/officeDocument/2006/relationships/image" Target="../media/image1420.png"/><Relationship Id="rId10" Type="http://schemas.openxmlformats.org/officeDocument/2006/relationships/image" Target="../media/image1370.png"/><Relationship Id="rId4" Type="http://schemas.openxmlformats.org/officeDocument/2006/relationships/image" Target="../media/image1310.png"/><Relationship Id="rId9" Type="http://schemas.openxmlformats.org/officeDocument/2006/relationships/image" Target="../media/image1360.png"/><Relationship Id="rId14" Type="http://schemas.openxmlformats.org/officeDocument/2006/relationships/image" Target="../media/image1410.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7.png"/><Relationship Id="rId3" Type="http://schemas.openxmlformats.org/officeDocument/2006/relationships/image" Target="../media/image1290.png"/><Relationship Id="rId7" Type="http://schemas.openxmlformats.org/officeDocument/2006/relationships/image" Target="../media/image320.png"/><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25.png"/><Relationship Id="rId5" Type="http://schemas.openxmlformats.org/officeDocument/2006/relationships/image" Target="../media/image300.png"/><Relationship Id="rId10" Type="http://schemas.openxmlformats.org/officeDocument/2006/relationships/image" Target="../media/image44.png"/><Relationship Id="rId4" Type="http://schemas.openxmlformats.org/officeDocument/2006/relationships/image" Target="../media/image290.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8.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7.png"/><Relationship Id="rId16" Type="http://schemas.openxmlformats.org/officeDocument/2006/relationships/image" Target="../media/image55.png"/><Relationship Id="rId20" Type="http://schemas.openxmlformats.org/officeDocument/2006/relationships/image" Target="../media/image11.png"/><Relationship Id="rId1" Type="http://schemas.openxmlformats.org/officeDocument/2006/relationships/slideLayout" Target="../slideLayouts/slideLayout2.xml"/><Relationship Id="rId11" Type="http://schemas.openxmlformats.org/officeDocument/2006/relationships/image" Target="../media/image9.png"/><Relationship Id="rId15" Type="http://schemas.openxmlformats.org/officeDocument/2006/relationships/image" Target="../media/image54.png"/><Relationship Id="rId10" Type="http://schemas.openxmlformats.org/officeDocument/2006/relationships/image" Target="../media/image1370.png"/><Relationship Id="rId19" Type="http://schemas.openxmlformats.org/officeDocument/2006/relationships/image" Target="../media/image10.png"/><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7" Type="http://schemas.openxmlformats.org/officeDocument/2006/relationships/image" Target="../media/image15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xml.rels><?xml version="1.0" encoding="UTF-8" standalone="yes"?>
<Relationships xmlns="http://schemas.openxmlformats.org/package/2006/relationships"><Relationship Id="rId8" Type="http://schemas.openxmlformats.org/officeDocument/2006/relationships/image" Target="../media/image1331.png"/><Relationship Id="rId3" Type="http://schemas.openxmlformats.org/officeDocument/2006/relationships/image" Target="../media/image1280.png"/><Relationship Id="rId7" Type="http://schemas.openxmlformats.org/officeDocument/2006/relationships/image" Target="../media/image132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311.png"/><Relationship Id="rId5" Type="http://schemas.openxmlformats.org/officeDocument/2006/relationships/image" Target="../media/image1301.png"/><Relationship Id="rId4" Type="http://schemas.openxmlformats.org/officeDocument/2006/relationships/image" Target="../media/image12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F28829-D283-4F11-A3E4-6F2800CB3E96}"/>
              </a:ext>
            </a:extLst>
          </p:cNvPr>
          <p:cNvSpPr>
            <a:spLocks noGrp="1"/>
          </p:cNvSpPr>
          <p:nvPr>
            <p:ph type="ctrTitle"/>
          </p:nvPr>
        </p:nvSpPr>
        <p:spPr/>
        <p:txBody>
          <a:bodyPr/>
          <a:lstStyle/>
          <a:p>
            <a:r>
              <a:rPr lang="en-US" altLang="zh-TW" dirty="0"/>
              <a:t>Q-Learning</a:t>
            </a:r>
            <a:endParaRPr lang="zh-TW" altLang="en-US" dirty="0"/>
          </a:p>
        </p:txBody>
      </p:sp>
      <p:sp>
        <p:nvSpPr>
          <p:cNvPr id="3" name="副標題 2">
            <a:extLst>
              <a:ext uri="{FF2B5EF4-FFF2-40B4-BE49-F238E27FC236}">
                <a16:creationId xmlns:a16="http://schemas.microsoft.com/office/drawing/2014/main" id="{0B8C0EB0-EC09-4960-8790-9D7553D2FAB7}"/>
              </a:ext>
            </a:extLst>
          </p:cNvPr>
          <p:cNvSpPr>
            <a:spLocks noGrp="1"/>
          </p:cNvSpPr>
          <p:nvPr>
            <p:ph type="subTitle" idx="1"/>
          </p:nvPr>
        </p:nvSpPr>
        <p:spPr/>
        <p:txBody>
          <a:bodyPr>
            <a:normAutofit/>
          </a:bodyPr>
          <a:lstStyle/>
          <a:p>
            <a:r>
              <a:rPr lang="en-US" altLang="zh-TW" sz="3200" dirty="0"/>
              <a:t>Hung-yi Lee</a:t>
            </a:r>
            <a:endParaRPr lang="zh-TW" altLang="en-US" sz="3200" dirty="0"/>
          </a:p>
        </p:txBody>
      </p:sp>
    </p:spTree>
    <p:extLst>
      <p:ext uri="{BB962C8B-B14F-4D97-AF65-F5344CB8AC3E}">
        <p14:creationId xmlns:p14="http://schemas.microsoft.com/office/powerpoint/2010/main" val="26057437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84ACCE-4BE8-4884-AC77-83C0F287E2E1}"/>
              </a:ext>
            </a:extLst>
          </p:cNvPr>
          <p:cNvSpPr>
            <a:spLocks noGrp="1"/>
          </p:cNvSpPr>
          <p:nvPr>
            <p:ph type="title"/>
          </p:nvPr>
        </p:nvSpPr>
        <p:spPr/>
        <p:txBody>
          <a:bodyPr/>
          <a:lstStyle/>
          <a:p>
            <a:r>
              <a:rPr lang="en-US" altLang="zh-TW" dirty="0"/>
              <a:t>State-action value function</a:t>
            </a:r>
            <a:endParaRPr lang="zh-TW" altLang="en-US" dirty="0"/>
          </a:p>
        </p:txBody>
      </p:sp>
      <p:sp>
        <p:nvSpPr>
          <p:cNvPr id="3" name="內容版面配置區 2">
            <a:extLst>
              <a:ext uri="{FF2B5EF4-FFF2-40B4-BE49-F238E27FC236}">
                <a16:creationId xmlns:a16="http://schemas.microsoft.com/office/drawing/2014/main" id="{880F7598-58D9-4102-91D9-F03AC2B156E0}"/>
              </a:ext>
            </a:extLst>
          </p:cNvPr>
          <p:cNvSpPr>
            <a:spLocks noGrp="1"/>
          </p:cNvSpPr>
          <p:nvPr>
            <p:ph idx="1"/>
          </p:nvPr>
        </p:nvSpPr>
        <p:spPr/>
        <p:txBody>
          <a:bodyPr/>
          <a:lstStyle/>
          <a:p>
            <a:endParaRPr lang="zh-TW" altLang="en-US"/>
          </a:p>
        </p:txBody>
      </p:sp>
      <p:sp>
        <p:nvSpPr>
          <p:cNvPr id="6" name="矩形 5">
            <a:extLst>
              <a:ext uri="{FF2B5EF4-FFF2-40B4-BE49-F238E27FC236}">
                <a16:creationId xmlns:a16="http://schemas.microsoft.com/office/drawing/2014/main" id="{4C7C3D86-68E4-4BFA-AE86-BFF62016C368}"/>
              </a:ext>
            </a:extLst>
          </p:cNvPr>
          <p:cNvSpPr/>
          <p:nvPr/>
        </p:nvSpPr>
        <p:spPr>
          <a:xfrm>
            <a:off x="1079500" y="5891019"/>
            <a:ext cx="7103533" cy="646331"/>
          </a:xfrm>
          <a:prstGeom prst="rect">
            <a:avLst/>
          </a:prstGeom>
        </p:spPr>
        <p:txBody>
          <a:bodyPr wrap="square">
            <a:spAutoFit/>
          </a:bodyPr>
          <a:lstStyle/>
          <a:p>
            <a:r>
              <a:rPr lang="zh-TW" altLang="en-US" dirty="0"/>
              <a:t>https://web.stanford.edu/class/psych209/Readings/MnihEtAlHassibis15NatureControlDeepRL.pdf</a:t>
            </a:r>
          </a:p>
        </p:txBody>
      </p:sp>
      <p:grpSp>
        <p:nvGrpSpPr>
          <p:cNvPr id="8" name="群組 7">
            <a:extLst>
              <a:ext uri="{FF2B5EF4-FFF2-40B4-BE49-F238E27FC236}">
                <a16:creationId xmlns:a16="http://schemas.microsoft.com/office/drawing/2014/main" id="{46E2D953-0332-4672-A76B-D41A6408016F}"/>
              </a:ext>
            </a:extLst>
          </p:cNvPr>
          <p:cNvGrpSpPr/>
          <p:nvPr/>
        </p:nvGrpSpPr>
        <p:grpSpPr>
          <a:xfrm>
            <a:off x="0" y="1690689"/>
            <a:ext cx="9144000" cy="3930458"/>
            <a:chOff x="0" y="1825625"/>
            <a:chExt cx="9144000" cy="3930458"/>
          </a:xfrm>
        </p:grpSpPr>
        <p:pic>
          <p:nvPicPr>
            <p:cNvPr id="5" name="圖片 4">
              <a:extLst>
                <a:ext uri="{FF2B5EF4-FFF2-40B4-BE49-F238E27FC236}">
                  <a16:creationId xmlns:a16="http://schemas.microsoft.com/office/drawing/2014/main" id="{1BE8B2C5-22B6-40A7-8B5A-8D4C74B289E1}"/>
                </a:ext>
              </a:extLst>
            </p:cNvPr>
            <p:cNvPicPr>
              <a:picLocks noChangeAspect="1"/>
            </p:cNvPicPr>
            <p:nvPr/>
          </p:nvPicPr>
          <p:blipFill>
            <a:blip r:embed="rId2"/>
            <a:stretch>
              <a:fillRect/>
            </a:stretch>
          </p:blipFill>
          <p:spPr>
            <a:xfrm>
              <a:off x="0" y="1825625"/>
              <a:ext cx="9144000" cy="3930458"/>
            </a:xfrm>
            <a:prstGeom prst="rect">
              <a:avLst/>
            </a:prstGeom>
          </p:spPr>
        </p:pic>
        <p:sp>
          <p:nvSpPr>
            <p:cNvPr id="7" name="矩形 6">
              <a:extLst>
                <a:ext uri="{FF2B5EF4-FFF2-40B4-BE49-F238E27FC236}">
                  <a16:creationId xmlns:a16="http://schemas.microsoft.com/office/drawing/2014/main" id="{864F8B18-8919-411E-B638-5AA07B57C94B}"/>
                </a:ext>
              </a:extLst>
            </p:cNvPr>
            <p:cNvSpPr/>
            <p:nvPr/>
          </p:nvSpPr>
          <p:spPr>
            <a:xfrm>
              <a:off x="93133" y="1825625"/>
              <a:ext cx="423334" cy="748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24979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Another Way to use Critic: </a:t>
            </a:r>
            <a:br>
              <a:rPr lang="en-US" altLang="zh-TW" dirty="0"/>
            </a:br>
            <a:r>
              <a:rPr lang="en-US" altLang="zh-TW" dirty="0"/>
              <a:t>Q-Learning</a:t>
            </a:r>
            <a:endParaRPr lang="zh-TW" altLang="en-US" dirty="0"/>
          </a:p>
        </p:txBody>
      </p:sp>
      <mc:AlternateContent xmlns:mc="http://schemas.openxmlformats.org/markup-compatibility/2006" xmlns:a14="http://schemas.microsoft.com/office/drawing/2010/main">
        <mc:Choice Requires="a14">
          <p:graphicFrame>
            <p:nvGraphicFramePr>
              <p:cNvPr id="4" name="內容版面配置區 3"/>
              <p:cNvGraphicFramePr>
                <a:graphicFrameLocks noGrp="1"/>
              </p:cNvGraphicFramePr>
              <p:nvPr>
                <p:ph idx="1"/>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內容版面配置區 3"/>
              <p:cNvGraphicFramePr>
                <a:graphicFrameLocks noGrp="1"/>
              </p:cNvGraphicFramePr>
              <p:nvPr>
                <p:ph idx="1"/>
                <p:extLst>
                  <p:ext uri="{D42A27DB-BD31-4B8C-83A1-F6EECF244321}">
                    <p14:modId xmlns:p14="http://schemas.microsoft.com/office/powerpoint/2010/main" val="126533073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文字方塊 4"/>
          <p:cNvSpPr txBox="1"/>
          <p:nvPr/>
        </p:nvSpPr>
        <p:spPr>
          <a:xfrm>
            <a:off x="6618515" y="3478074"/>
            <a:ext cx="1567542" cy="523220"/>
          </a:xfrm>
          <a:prstGeom prst="rect">
            <a:avLst/>
          </a:prstGeom>
          <a:noFill/>
        </p:spPr>
        <p:txBody>
          <a:bodyPr wrap="square" rtlCol="0">
            <a:spAutoFit/>
          </a:bodyPr>
          <a:lstStyle/>
          <a:p>
            <a:r>
              <a:rPr lang="en-US" altLang="zh-TW" sz="2800" dirty="0"/>
              <a:t>TD or MC</a:t>
            </a:r>
            <a:endParaRPr lang="zh-TW" altLang="en-US" sz="2800" dirty="0"/>
          </a:p>
        </p:txBody>
      </p:sp>
      <p:sp>
        <p:nvSpPr>
          <p:cNvPr id="6" name="文字方塊 5"/>
          <p:cNvSpPr txBox="1"/>
          <p:nvPr/>
        </p:nvSpPr>
        <p:spPr>
          <a:xfrm>
            <a:off x="4209143" y="6176963"/>
            <a:ext cx="72571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mc:AlternateContent xmlns:mc="http://schemas.openxmlformats.org/markup-compatibility/2006" xmlns:a14="http://schemas.microsoft.com/office/drawing/2010/main">
        <mc:Choice Requires="a14">
          <p:sp>
            <p:nvSpPr>
              <p:cNvPr id="7" name="文字方塊 6"/>
              <p:cNvSpPr txBox="1"/>
              <p:nvPr/>
            </p:nvSpPr>
            <p:spPr>
              <a:xfrm>
                <a:off x="793750" y="3478074"/>
                <a:ext cx="1621064" cy="52322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zh-TW" altLang="en-US" sz="2800" i="1" smtClean="0">
                          <a:latin typeface="Cambria Math" panose="02040503050406030204" pitchFamily="18" charset="0"/>
                        </a:rPr>
                        <m:t>𝜋</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b="0" i="1" smtClean="0">
                              <a:latin typeface="Cambria Math" panose="02040503050406030204" pitchFamily="18" charset="0"/>
                            </a:rPr>
                            <m:t>′</m:t>
                          </m:r>
                        </m:sup>
                      </m:sSup>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793750" y="3478074"/>
                <a:ext cx="1621064" cy="523220"/>
              </a:xfrm>
              <a:prstGeom prst="rect">
                <a:avLst/>
              </a:prstGeom>
              <a:blipFill>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344036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Q-Learning</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endParaRPr lang="en-US" altLang="zh-TW" dirty="0"/>
              </a:p>
              <a:p>
                <a:endParaRPr lang="en-US" altLang="zh-TW" dirty="0"/>
              </a:p>
              <a:p>
                <a:endParaRPr lang="en-US" altLang="zh-TW" dirty="0"/>
              </a:p>
              <a:p>
                <a:r>
                  <a:rPr lang="en-US" altLang="zh-TW" dirty="0"/>
                  <a:t>Given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𝑄</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𝑎</m:t>
                        </m:r>
                      </m:e>
                    </m:d>
                  </m:oMath>
                </a14:m>
                <a:r>
                  <a:rPr lang="en-US" altLang="zh-TW" dirty="0"/>
                  <a:t>, find a new actor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𝜋</m:t>
                        </m:r>
                      </m:e>
                      <m:sup>
                        <m:r>
                          <a:rPr lang="en-US" altLang="zh-TW" i="1">
                            <a:latin typeface="Cambria Math" panose="02040503050406030204" pitchFamily="18" charset="0"/>
                          </a:rPr>
                          <m:t>′</m:t>
                        </m:r>
                      </m:sup>
                    </m:sSup>
                  </m:oMath>
                </a14:m>
                <a:r>
                  <a:rPr lang="zh-TW" altLang="en-US" dirty="0"/>
                  <a:t> </a:t>
                </a:r>
                <a:r>
                  <a:rPr lang="en-US" altLang="zh-TW" dirty="0"/>
                  <a:t>“better” than </a:t>
                </a:r>
                <a14:m>
                  <m:oMath xmlns:m="http://schemas.openxmlformats.org/officeDocument/2006/math">
                    <m:r>
                      <a:rPr lang="zh-TW" altLang="en-US" i="1">
                        <a:latin typeface="Cambria Math" panose="02040503050406030204" pitchFamily="18" charset="0"/>
                      </a:rPr>
                      <m:t>𝜋</m:t>
                    </m:r>
                  </m:oMath>
                </a14:m>
                <a:endParaRPr lang="en-US" altLang="zh-TW" dirty="0"/>
              </a:p>
              <a:p>
                <a:pPr lvl="1"/>
                <a:r>
                  <a:rPr lang="en-US" altLang="zh-TW" sz="2800" dirty="0"/>
                  <a:t>“Better”: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𝑉</m:t>
                        </m:r>
                      </m:e>
                      <m:sup>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oMath>
                </a14:m>
                <a:r>
                  <a:rPr lang="en-US" altLang="zh-TW" sz="2800" dirty="0"/>
                  <a:t>, for all state s</a:t>
                </a:r>
                <a:endParaRPr lang="zh-TW" altLang="en-US" sz="280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3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2589726" y="4607198"/>
                <a:ext cx="3983270"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𝑎</m:t>
                              </m:r>
                            </m:lim>
                          </m:limLow>
                        </m:fName>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i="1">
                                  <a:latin typeface="Cambria Math" panose="02040503050406030204" pitchFamily="18" charset="0"/>
                                </a:rPr>
                                <m:t>,</m:t>
                              </m:r>
                              <m:r>
                                <a:rPr lang="en-US" altLang="zh-TW" sz="2800" i="1">
                                  <a:latin typeface="Cambria Math" panose="02040503050406030204" pitchFamily="18" charset="0"/>
                                </a:rPr>
                                <m:t>𝑎</m:t>
                              </m:r>
                            </m:e>
                          </m:d>
                        </m:e>
                      </m:func>
                    </m:oMath>
                  </m:oMathPara>
                </a14:m>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589726" y="4607198"/>
                <a:ext cx="3983270" cy="56368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628650" y="5292362"/>
                <a:ext cx="8292271" cy="523220"/>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oMath>
                </a14:m>
                <a:r>
                  <a:rPr lang="zh-TW" altLang="en-US" sz="2800" dirty="0"/>
                  <a:t> </a:t>
                </a:r>
                <a:r>
                  <a:rPr lang="en-US" altLang="zh-TW" sz="2800" dirty="0"/>
                  <a:t>does not have extra parameters. It depends on Q</a:t>
                </a:r>
                <a:endParaRPr lang="zh-TW" altLang="en-US" sz="28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628650" y="5292362"/>
                <a:ext cx="8292271" cy="523220"/>
              </a:xfrm>
              <a:prstGeom prst="rect">
                <a:avLst/>
              </a:prstGeom>
              <a:blipFill>
                <a:blip r:embed="rId4"/>
                <a:stretch>
                  <a:fillRect t="-10465" b="-32558"/>
                </a:stretch>
              </a:blipFill>
            </p:spPr>
            <p:txBody>
              <a:bodyPr/>
              <a:lstStyle/>
              <a:p>
                <a:r>
                  <a:rPr lang="zh-TW" altLang="en-US">
                    <a:noFill/>
                  </a:rPr>
                  <a:t> </a:t>
                </a:r>
              </a:p>
            </p:txBody>
          </p:sp>
        </mc:Fallback>
      </mc:AlternateContent>
      <p:sp>
        <p:nvSpPr>
          <p:cNvPr id="6" name="文字方塊 5"/>
          <p:cNvSpPr txBox="1"/>
          <p:nvPr/>
        </p:nvSpPr>
        <p:spPr>
          <a:xfrm>
            <a:off x="628650" y="5788679"/>
            <a:ext cx="8106741" cy="523220"/>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800" dirty="0"/>
              <a:t>Not suitable for continuous action a (solve it later)</a:t>
            </a:r>
            <a:endParaRPr lang="zh-TW" altLang="en-US" sz="2800" dirty="0"/>
          </a:p>
        </p:txBody>
      </p:sp>
      <p:pic>
        <p:nvPicPr>
          <p:cNvPr id="7" name="圖片 6"/>
          <p:cNvPicPr>
            <a:picLocks noChangeAspect="1"/>
          </p:cNvPicPr>
          <p:nvPr/>
        </p:nvPicPr>
        <p:blipFill>
          <a:blip r:embed="rId5"/>
          <a:stretch>
            <a:fillRect/>
          </a:stretch>
        </p:blipFill>
        <p:spPr>
          <a:xfrm>
            <a:off x="4160041" y="170629"/>
            <a:ext cx="4575350" cy="3040120"/>
          </a:xfrm>
          <a:prstGeom prst="rect">
            <a:avLst/>
          </a:prstGeom>
        </p:spPr>
      </p:pic>
      <p:sp>
        <p:nvSpPr>
          <p:cNvPr id="8" name="矩形 7">
            <a:extLst>
              <a:ext uri="{FF2B5EF4-FFF2-40B4-BE49-F238E27FC236}">
                <a16:creationId xmlns:a16="http://schemas.microsoft.com/office/drawing/2014/main" id="{5023FA1E-C740-424D-931D-49D3084B9588}"/>
              </a:ext>
            </a:extLst>
          </p:cNvPr>
          <p:cNvSpPr/>
          <p:nvPr/>
        </p:nvSpPr>
        <p:spPr>
          <a:xfrm>
            <a:off x="6756399" y="3010498"/>
            <a:ext cx="2091267" cy="20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622770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字方塊 4"/>
              <p:cNvSpPr txBox="1"/>
              <p:nvPr/>
            </p:nvSpPr>
            <p:spPr>
              <a:xfrm>
                <a:off x="511178" y="982351"/>
                <a:ext cx="3983270"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𝑎</m:t>
                              </m:r>
                            </m:lim>
                          </m:limLow>
                        </m:fName>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i="1">
                                  <a:latin typeface="Cambria Math" panose="02040503050406030204" pitchFamily="18" charset="0"/>
                                </a:rPr>
                                <m:t>,</m:t>
                              </m:r>
                              <m:r>
                                <a:rPr lang="en-US" altLang="zh-TW" sz="2800" i="1">
                                  <a:latin typeface="Cambria Math" panose="02040503050406030204" pitchFamily="18" charset="0"/>
                                </a:rPr>
                                <m:t>𝑎</m:t>
                              </m:r>
                            </m:e>
                          </m:d>
                        </m:e>
                      </m:func>
                    </m:oMath>
                  </m:oMathPara>
                </a14:m>
                <a:endParaRPr lang="zh-TW" altLang="en-US" sz="28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511178" y="982351"/>
                <a:ext cx="3983270" cy="56368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615489" y="1476459"/>
                <a:ext cx="5058051" cy="581891"/>
              </a:xfrm>
              <a:prstGeom prst="rect">
                <a:avLst/>
              </a:prstGeom>
            </p:spPr>
            <p:txBody>
              <a:bodyPr wrap="none">
                <a:spAutoFit/>
              </a:bodyPr>
              <a:lstStyle/>
              <a:p>
                <a:pPr lvl="1"/>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oMath>
                </a14:m>
                <a:r>
                  <a:rPr lang="en-US" altLang="zh-TW" sz="2800" dirty="0"/>
                  <a:t>, for all state s</a:t>
                </a:r>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3615489" y="1476459"/>
                <a:ext cx="5058051" cy="581891"/>
              </a:xfrm>
              <a:prstGeom prst="rect">
                <a:avLst/>
              </a:prstGeom>
              <a:blipFill>
                <a:blip r:embed="rId3"/>
                <a:stretch>
                  <a:fillRect r="-1566" b="-291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573268" y="3317550"/>
                <a:ext cx="9901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𝑉</m:t>
                          </m:r>
                        </m:e>
                        <m:sup>
                          <m:r>
                            <a:rPr lang="zh-TW" altLang="en-US" sz="2800" i="1" smtClean="0">
                              <a:latin typeface="Cambria Math" panose="02040503050406030204" pitchFamily="18" charset="0"/>
                            </a:rPr>
                            <m:t>𝜋</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573268" y="3317550"/>
                <a:ext cx="990143"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1572964" y="3279574"/>
                <a:ext cx="2337243"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𝑠</m:t>
                              </m:r>
                            </m:e>
                          </m:d>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572964" y="3279574"/>
                <a:ext cx="2337243" cy="48635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511178" y="3949727"/>
                <a:ext cx="62685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𝐸</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𝑉</m:t>
                          </m:r>
                        </m:e>
                        <m:sup>
                          <m:r>
                            <a:rPr lang="zh-TW" altLang="en-US" sz="2800" b="0" i="1" smtClean="0">
                              <a:latin typeface="Cambria Math" panose="02040503050406030204" pitchFamily="18" charset="0"/>
                            </a:rPr>
                            <m:t>𝜋</m:t>
                          </m:r>
                        </m:sup>
                      </m:sSup>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e>
                      </m:d>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sub>
                          </m:sSub>
                        </m:e>
                      </m:d>
                      <m:r>
                        <a:rPr lang="en-US" altLang="zh-TW" sz="2800" i="1">
                          <a:latin typeface="Cambria Math" panose="02040503050406030204" pitchFamily="18" charset="0"/>
                        </a:rPr>
                        <m:t>]</m:t>
                      </m:r>
                    </m:oMath>
                  </m:oMathPara>
                </a14:m>
                <a:endParaRPr lang="zh-TW" altLang="en-US" sz="28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511178" y="3949727"/>
                <a:ext cx="6268511" cy="43088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361823" y="4525200"/>
                <a:ext cx="7994175"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rPr>
                        <m:t>𝐸</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b="0" i="1" smtClean="0">
                              <a:latin typeface="Cambria Math" panose="02040503050406030204" pitchFamily="18" charset="0"/>
                            </a:rPr>
                            <m:t>𝜋</m:t>
                          </m:r>
                        </m:sup>
                      </m:sSup>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𝜋</m:t>
                              </m:r>
                            </m:e>
                            <m:sup>
                              <m:r>
                                <a:rPr lang="en-US" altLang="zh-TW" sz="2800" b="0" i="1" smtClean="0">
                                  <a:latin typeface="Cambria Math" panose="02040503050406030204" pitchFamily="18" charset="0"/>
                                </a:rPr>
                                <m:t>′</m:t>
                              </m:r>
                            </m:sup>
                          </m:sSup>
                          <m:d>
                            <m:dPr>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+1</m:t>
                                  </m:r>
                                </m:sub>
                              </m:sSub>
                            </m:e>
                          </m:d>
                        </m:e>
                      </m:d>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r>
                        <a:rPr lang="en-US" altLang="zh-TW" sz="2800" i="1">
                          <a:latin typeface="Cambria Math" panose="02040503050406030204" pitchFamily="18" charset="0"/>
                        </a:rPr>
                        <m:t>𝑠</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sub>
                          </m:sSub>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61823" y="4525200"/>
                <a:ext cx="7994175" cy="48635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511178" y="5187817"/>
                <a:ext cx="49711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rPr>
                        <m:t>𝐸</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r>
                            <a:rPr lang="en-US" altLang="zh-TW" sz="2800" i="1" smtClean="0">
                              <a:latin typeface="Cambria Math" panose="02040503050406030204" pitchFamily="18" charset="0"/>
                            </a:rPr>
                            <m:t> </m:t>
                          </m:r>
                        </m:e>
                      </m:d>
                      <m:r>
                        <a:rPr lang="en-US" altLang="zh-TW" sz="2800" b="0" i="1" smtClean="0">
                          <a:latin typeface="Cambria Math" panose="02040503050406030204" pitchFamily="18" charset="0"/>
                        </a:rPr>
                        <m:t>|</m:t>
                      </m:r>
                      <m:r>
                        <a:rPr lang="en-US" altLang="zh-TW" sz="2800" i="1">
                          <a:latin typeface="Cambria Math" panose="02040503050406030204" pitchFamily="18" charset="0"/>
                        </a:rPr>
                        <m:t>…</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511178" y="5187817"/>
                <a:ext cx="4971104"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511178" y="5825750"/>
                <a:ext cx="6336414"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rPr>
                        <m:t>𝐸</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e>
                          </m:d>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11178" y="5825750"/>
                <a:ext cx="6336414" cy="486352"/>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511178" y="2040139"/>
                <a:ext cx="3223703"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𝑉</m:t>
                          </m:r>
                        </m:e>
                        <m:sup>
                          <m:r>
                            <a:rPr lang="zh-TW" altLang="en-US" sz="2800" i="1" smtClean="0">
                              <a:latin typeface="Cambria Math" panose="02040503050406030204" pitchFamily="18" charset="0"/>
                            </a:rPr>
                            <m:t>𝜋</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𝜋</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𝑠</m:t>
                              </m:r>
                            </m:e>
                          </m:d>
                        </m:e>
                      </m:d>
                    </m:oMath>
                  </m:oMathPara>
                </a14:m>
                <a:endParaRPr lang="zh-TW" altLang="en-US" sz="28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511178" y="2040139"/>
                <a:ext cx="3223703" cy="486352"/>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3286666" y="2610099"/>
                <a:ext cx="241611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func>
                        <m:funcPr>
                          <m:ctrlPr>
                            <a:rPr lang="en-US" altLang="zh-TW" sz="2800" i="1" smtClean="0">
                              <a:latin typeface="Cambria Math" panose="02040503050406030204" pitchFamily="18" charset="0"/>
                              <a:ea typeface="Cambria Math" panose="02040503050406030204" pitchFamily="18" charset="0"/>
                            </a:rPr>
                          </m:ctrlPr>
                        </m:funcPr>
                        <m:fName>
                          <m:limLow>
                            <m:limLowPr>
                              <m:ctrlPr>
                                <a:rPr lang="en-US" altLang="zh-TW" sz="2800" i="1" smtClean="0">
                                  <a:latin typeface="Cambria Math" panose="02040503050406030204" pitchFamily="18" charset="0"/>
                                  <a:ea typeface="Cambria Math" panose="02040503050406030204" pitchFamily="18" charset="0"/>
                                </a:rPr>
                              </m:ctrlPr>
                            </m:limLowPr>
                            <m:e>
                              <m:r>
                                <m:rPr>
                                  <m:sty m:val="p"/>
                                </m:rPr>
                                <a:rPr lang="en-US" altLang="zh-TW" sz="2800" i="0" smtClean="0">
                                  <a:latin typeface="Cambria Math" panose="02040503050406030204" pitchFamily="18" charset="0"/>
                                  <a:ea typeface="Cambria Math" panose="02040503050406030204" pitchFamily="18" charset="0"/>
                                </a:rPr>
                                <m:t>max</m:t>
                              </m:r>
                            </m:e>
                            <m:lim>
                              <m:r>
                                <a:rPr lang="en-US" altLang="zh-TW" sz="2800" b="0" i="1" smtClean="0">
                                  <a:latin typeface="Cambria Math" panose="02040503050406030204" pitchFamily="18" charset="0"/>
                                  <a:ea typeface="Cambria Math" panose="02040503050406030204" pitchFamily="18" charset="0"/>
                                </a:rPr>
                                <m:t>𝑎</m:t>
                              </m:r>
                            </m:lim>
                          </m:limLow>
                        </m:fName>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i="1">
                                  <a:latin typeface="Cambria Math" panose="02040503050406030204" pitchFamily="18" charset="0"/>
                                </a:rPr>
                                <m:t>,</m:t>
                              </m:r>
                              <m:r>
                                <a:rPr lang="en-US" altLang="zh-TW" sz="2800" b="0" i="1" smtClean="0">
                                  <a:latin typeface="Cambria Math" panose="02040503050406030204" pitchFamily="18" charset="0"/>
                                </a:rPr>
                                <m:t>𝑎</m:t>
                              </m:r>
                            </m:e>
                          </m:d>
                        </m:e>
                      </m:func>
                    </m:oMath>
                  </m:oMathPara>
                </a14:m>
                <a:endParaRPr lang="zh-TW" altLang="en-US" sz="28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3286666" y="2610099"/>
                <a:ext cx="2416111" cy="56368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5755306" y="2568152"/>
                <a:ext cx="2335639"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𝑠</m:t>
                              </m:r>
                            </m:e>
                          </m:d>
                        </m:e>
                      </m:d>
                    </m:oMath>
                  </m:oMathPara>
                </a14:m>
                <a:endParaRPr lang="zh-TW" altLang="en-US" sz="28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5755306" y="2568152"/>
                <a:ext cx="2335639" cy="486352"/>
              </a:xfrm>
              <a:prstGeom prst="rect">
                <a:avLst/>
              </a:prstGeom>
              <a:blipFill>
                <a:blip r:embed="rId12"/>
                <a:stretch>
                  <a:fillRect/>
                </a:stretch>
              </a:blipFill>
            </p:spPr>
            <p:txBody>
              <a:bodyPr/>
              <a:lstStyle/>
              <a:p>
                <a:r>
                  <a:rPr lang="zh-TW" altLang="en-US">
                    <a:noFill/>
                  </a:rPr>
                  <a:t> </a:t>
                </a:r>
              </a:p>
            </p:txBody>
          </p:sp>
        </mc:Fallback>
      </mc:AlternateContent>
      <p:sp>
        <p:nvSpPr>
          <p:cNvPr id="4" name="矩形 3"/>
          <p:cNvSpPr/>
          <p:nvPr/>
        </p:nvSpPr>
        <p:spPr>
          <a:xfrm>
            <a:off x="220335" y="203492"/>
            <a:ext cx="2053767" cy="584775"/>
          </a:xfrm>
          <a:prstGeom prst="rect">
            <a:avLst/>
          </a:prstGeom>
        </p:spPr>
        <p:txBody>
          <a:bodyPr wrap="none">
            <a:spAutoFit/>
          </a:bodyPr>
          <a:lstStyle/>
          <a:p>
            <a:r>
              <a:rPr lang="en-US" altLang="zh-TW" sz="3200" b="1" i="1" u="sng" dirty="0"/>
              <a:t>Q-Learning</a:t>
            </a:r>
            <a:endParaRPr lang="zh-TW" altLang="en-US" sz="3200" b="1" i="1" u="sng" dirty="0"/>
          </a:p>
        </p:txBody>
      </p:sp>
      <mc:AlternateContent xmlns:mc="http://schemas.openxmlformats.org/markup-compatibility/2006" xmlns:a14="http://schemas.microsoft.com/office/drawing/2010/main">
        <mc:Choice Requires="a14">
          <p:sp>
            <p:nvSpPr>
              <p:cNvPr id="18" name="文字方塊 17"/>
              <p:cNvSpPr txBox="1"/>
              <p:nvPr/>
            </p:nvSpPr>
            <p:spPr>
              <a:xfrm>
                <a:off x="6847592" y="5822544"/>
                <a:ext cx="1791260" cy="489558"/>
              </a:xfrm>
              <a:prstGeom prst="rect">
                <a:avLst/>
              </a:prstGeom>
              <a:noFill/>
            </p:spPr>
            <p:txBody>
              <a:bodyPr wrap="non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 </m:t>
                    </m:r>
                  </m:oMath>
                </a14:m>
                <a:r>
                  <a:rPr lang="zh-TW" altLang="en-US" sz="2800" dirty="0"/>
                  <a:t> </a:t>
                </a:r>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r>
                  <a:rPr lang="zh-TW" altLang="en-US" sz="2800" dirty="0"/>
                  <a:t>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oMath>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847592" y="5822544"/>
                <a:ext cx="1791260" cy="489558"/>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02653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4" grpId="0"/>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Target Network</a:t>
            </a:r>
            <a:endParaRPr lang="zh-TW" altLang="en-US" dirty="0"/>
          </a:p>
        </p:txBody>
      </p:sp>
      <p:cxnSp>
        <p:nvCxnSpPr>
          <p:cNvPr id="6" name="直線單箭頭接點 5"/>
          <p:cNvCxnSpPr>
            <a:cxnSpLocks/>
          </p:cNvCxnSpPr>
          <p:nvPr/>
        </p:nvCxnSpPr>
        <p:spPr>
          <a:xfrm>
            <a:off x="2379186" y="3098641"/>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p:cNvSpPr/>
              <p:nvPr/>
            </p:nvSpPr>
            <p:spPr>
              <a:xfrm>
                <a:off x="1558221" y="2360225"/>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1558221" y="2360225"/>
                <a:ext cx="820965" cy="1358900"/>
              </a:xfrm>
              <a:prstGeom prst="rect">
                <a:avLst/>
              </a:prstGeom>
              <a:blipFill>
                <a:blip r:embed="rId2"/>
                <a:stretch>
                  <a:fillRect/>
                </a:stretch>
              </a:blipFill>
            </p:spPr>
            <p:txBody>
              <a:bodyPr/>
              <a:lstStyle/>
              <a:p>
                <a:r>
                  <a:rPr lang="zh-TW" altLang="en-US">
                    <a:noFill/>
                  </a:rPr>
                  <a:t> </a:t>
                </a:r>
              </a:p>
            </p:txBody>
          </p:sp>
        </mc:Fallback>
      </mc:AlternateContent>
      <p:cxnSp>
        <p:nvCxnSpPr>
          <p:cNvPr id="9" name="直線單箭頭接點 8"/>
          <p:cNvCxnSpPr>
            <a:cxnSpLocks/>
          </p:cNvCxnSpPr>
          <p:nvPr/>
        </p:nvCxnSpPr>
        <p:spPr>
          <a:xfrm>
            <a:off x="1166259" y="2836865"/>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761150" y="2381724"/>
            <a:ext cx="506934" cy="910282"/>
            <a:chOff x="4892122" y="3228766"/>
            <a:chExt cx="506934" cy="910282"/>
          </a:xfrm>
        </p:grpSpPr>
        <p:sp>
          <p:nvSpPr>
            <p:cNvPr id="11" name="矩形 10"/>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矩形 11"/>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4"/>
                  <a:stretch>
                    <a:fillRect b="-1333"/>
                  </a:stretch>
                </a:blipFill>
              </p:spPr>
              <p:txBody>
                <a:bodyPr/>
                <a:lstStyle/>
                <a:p>
                  <a:r>
                    <a:rPr lang="zh-TW" altLang="en-US">
                      <a:noFill/>
                    </a:rPr>
                    <a:t> </a:t>
                  </a:r>
                </a:p>
              </p:txBody>
            </p:sp>
          </mc:Fallback>
        </mc:AlternateContent>
      </p:grpSp>
      <p:cxnSp>
        <p:nvCxnSpPr>
          <p:cNvPr id="13" name="直線單箭頭接點 12"/>
          <p:cNvCxnSpPr>
            <a:cxnSpLocks/>
          </p:cNvCxnSpPr>
          <p:nvPr/>
        </p:nvCxnSpPr>
        <p:spPr>
          <a:xfrm flipH="1">
            <a:off x="5982064" y="4589572"/>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p:cNvSpPr/>
              <p:nvPr/>
            </p:nvSpPr>
            <p:spPr>
              <a:xfrm>
                <a:off x="6456798" y="3910122"/>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6456798" y="3910122"/>
                <a:ext cx="820965" cy="1358900"/>
              </a:xfrm>
              <a:prstGeom prst="rect">
                <a:avLst/>
              </a:prstGeom>
              <a:blipFill>
                <a:blip r:embed="rId5"/>
                <a:stretch>
                  <a:fillRect/>
                </a:stretch>
              </a:blipFill>
            </p:spPr>
            <p:txBody>
              <a:bodyPr/>
              <a:lstStyle/>
              <a:p>
                <a:r>
                  <a:rPr lang="zh-TW" altLang="en-US">
                    <a:noFill/>
                  </a:rPr>
                  <a:t> </a:t>
                </a:r>
              </a:p>
            </p:txBody>
          </p:sp>
        </mc:Fallback>
      </mc:AlternateContent>
      <p:grpSp>
        <p:nvGrpSpPr>
          <p:cNvPr id="17" name="群組 16"/>
          <p:cNvGrpSpPr/>
          <p:nvPr/>
        </p:nvGrpSpPr>
        <p:grpSpPr>
          <a:xfrm>
            <a:off x="7660458" y="3814224"/>
            <a:ext cx="800284" cy="910282"/>
            <a:chOff x="4901174" y="3228766"/>
            <a:chExt cx="800284" cy="910282"/>
          </a:xfrm>
        </p:grpSpPr>
        <p:sp>
          <p:nvSpPr>
            <p:cNvPr id="18" name="矩形 1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矩形 18"/>
                <p:cNvSpPr/>
                <p:nvPr/>
              </p:nvSpPr>
              <p:spPr>
                <a:xfrm>
                  <a:off x="4901174" y="3407510"/>
                  <a:ext cx="800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oMath>
                    </m:oMathPara>
                  </a14:m>
                  <a:endParaRPr lang="zh-TW"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4901174" y="3407510"/>
                  <a:ext cx="800284" cy="461665"/>
                </a:xfrm>
                <a:prstGeom prst="rect">
                  <a:avLst/>
                </a:prstGeom>
                <a:blipFill>
                  <a:blip r:embed="rId6"/>
                  <a:stretch>
                    <a:fillRect b="-2667"/>
                  </a:stretch>
                </a:blipFill>
              </p:spPr>
              <p:txBody>
                <a:bodyPr/>
                <a:lstStyle/>
                <a:p>
                  <a:r>
                    <a:rPr lang="zh-TW" altLang="en-US">
                      <a:noFill/>
                    </a:rPr>
                    <a:t> </a:t>
                  </a:r>
                </a:p>
              </p:txBody>
            </p:sp>
          </mc:Fallback>
        </mc:AlternateContent>
      </p:grpSp>
      <p:cxnSp>
        <p:nvCxnSpPr>
          <p:cNvPr id="22" name="直線單箭頭接點 21"/>
          <p:cNvCxnSpPr>
            <a:cxnSpLocks/>
          </p:cNvCxnSpPr>
          <p:nvPr/>
        </p:nvCxnSpPr>
        <p:spPr>
          <a:xfrm flipV="1">
            <a:off x="3488873" y="3352560"/>
            <a:ext cx="0" cy="968617"/>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2796687" y="4368690"/>
                <a:ext cx="7814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oMath>
                  </m:oMathPara>
                </a14:m>
                <a:endParaRPr lang="zh-TW"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2796687" y="4368690"/>
                <a:ext cx="781496" cy="461665"/>
              </a:xfrm>
              <a:prstGeom prst="rect">
                <a:avLst/>
              </a:prstGeom>
              <a:blipFill>
                <a:blip r:embed="rId7"/>
                <a:stretch>
                  <a:fillRect b="-1333"/>
                </a:stretch>
              </a:blipFill>
            </p:spPr>
            <p:txBody>
              <a:bodyPr/>
              <a:lstStyle/>
              <a:p>
                <a:r>
                  <a:rPr lang="zh-TW" altLang="en-US">
                    <a:noFill/>
                  </a:rPr>
                  <a:t> </a:t>
                </a:r>
              </a:p>
            </p:txBody>
          </p:sp>
        </mc:Fallback>
      </mc:AlternateContent>
      <p:grpSp>
        <p:nvGrpSpPr>
          <p:cNvPr id="33" name="群組 32"/>
          <p:cNvGrpSpPr/>
          <p:nvPr/>
        </p:nvGrpSpPr>
        <p:grpSpPr>
          <a:xfrm>
            <a:off x="767929" y="3352559"/>
            <a:ext cx="830229" cy="461665"/>
            <a:chOff x="1233539" y="3488179"/>
            <a:chExt cx="830229" cy="461665"/>
          </a:xfrm>
        </p:grpSpPr>
        <p:grpSp>
          <p:nvGrpSpPr>
            <p:cNvPr id="29" name="群組 28"/>
            <p:cNvGrpSpPr/>
            <p:nvPr/>
          </p:nvGrpSpPr>
          <p:grpSpPr>
            <a:xfrm>
              <a:off x="1233539" y="3488179"/>
              <a:ext cx="543290" cy="461665"/>
              <a:chOff x="414163" y="5046205"/>
              <a:chExt cx="543290" cy="461665"/>
            </a:xfrm>
          </p:grpSpPr>
          <p:sp>
            <p:nvSpPr>
              <p:cNvPr id="30" name="矩形 29"/>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1" name="矩形 30"/>
                  <p:cNvSpPr/>
                  <p:nvPr/>
                </p:nvSpPr>
                <p:spPr>
                  <a:xfrm>
                    <a:off x="414163" y="5046205"/>
                    <a:ext cx="5432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414163" y="5046205"/>
                    <a:ext cx="543290" cy="461665"/>
                  </a:xfrm>
                  <a:prstGeom prst="rect">
                    <a:avLst/>
                  </a:prstGeom>
                  <a:blipFill>
                    <a:blip r:embed="rId8"/>
                    <a:stretch>
                      <a:fillRect b="-1316"/>
                    </a:stretch>
                  </a:blipFill>
                </p:spPr>
                <p:txBody>
                  <a:bodyPr/>
                  <a:lstStyle/>
                  <a:p>
                    <a:r>
                      <a:rPr lang="zh-TW" altLang="en-US">
                        <a:noFill/>
                      </a:rPr>
                      <a:t> </a:t>
                    </a:r>
                  </a:p>
                </p:txBody>
              </p:sp>
            </mc:Fallback>
          </mc:AlternateContent>
        </p:grpSp>
        <p:cxnSp>
          <p:nvCxnSpPr>
            <p:cNvPr id="32" name="直線單箭頭接點 31"/>
            <p:cNvCxnSpPr>
              <a:cxnSpLocks/>
            </p:cNvCxnSpPr>
            <p:nvPr/>
          </p:nvCxnSpPr>
          <p:spPr>
            <a:xfrm>
              <a:off x="1671883" y="3719011"/>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7660458" y="4807357"/>
            <a:ext cx="1245084" cy="461665"/>
            <a:chOff x="409688" y="5052729"/>
            <a:chExt cx="1245084" cy="461665"/>
          </a:xfrm>
        </p:grpSpPr>
        <p:sp>
          <p:nvSpPr>
            <p:cNvPr id="37" name="矩形 36"/>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8" name="矩形 37"/>
                <p:cNvSpPr/>
                <p:nvPr/>
              </p:nvSpPr>
              <p:spPr>
                <a:xfrm>
                  <a:off x="409688" y="5052729"/>
                  <a:ext cx="12450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𝜋</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e>
                        </m:d>
                      </m:oMath>
                    </m:oMathPara>
                  </a14:m>
                  <a:endParaRPr lang="zh-TW" altLang="en-US" sz="2400" dirty="0"/>
                </a:p>
              </p:txBody>
            </p:sp>
          </mc:Choice>
          <mc:Fallback xmlns="">
            <p:sp>
              <p:nvSpPr>
                <p:cNvPr id="38" name="矩形 37"/>
                <p:cNvSpPr>
                  <a:spLocks noRot="1" noChangeAspect="1" noMove="1" noResize="1" noEditPoints="1" noAdjustHandles="1" noChangeArrowheads="1" noChangeShapeType="1" noTextEdit="1"/>
                </p:cNvSpPr>
                <p:nvPr/>
              </p:nvSpPr>
              <p:spPr>
                <a:xfrm>
                  <a:off x="409688" y="5052729"/>
                  <a:ext cx="1245084" cy="461665"/>
                </a:xfrm>
                <a:prstGeom prst="rect">
                  <a:avLst/>
                </a:prstGeom>
                <a:blipFill>
                  <a:blip r:embed="rId9"/>
                  <a:stretch>
                    <a:fillRect b="-263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2722414" y="2836863"/>
                <a:ext cx="15329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m:rPr>
                              <m:sty m:val="p"/>
                            </m:rPr>
                            <a:rPr lang="en-US" altLang="zh-TW" sz="2400" i="1">
                              <a:latin typeface="Cambria Math" panose="02040503050406030204" pitchFamily="18" charset="0"/>
                            </a:rPr>
                            <m:t>Q</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e>
                      </m:d>
                    </m:oMath>
                  </m:oMathPara>
                </a14:m>
                <a:endParaRPr lang="zh-TW" altLang="en-US" sz="2400" dirty="0"/>
              </a:p>
            </p:txBody>
          </p:sp>
        </mc:Choice>
        <mc:Fallback xmlns="">
          <p:sp>
            <p:nvSpPr>
              <p:cNvPr id="40" name="矩形 39"/>
              <p:cNvSpPr>
                <a:spLocks noRot="1" noChangeAspect="1" noMove="1" noResize="1" noEditPoints="1" noAdjustHandles="1" noChangeArrowheads="1" noChangeShapeType="1" noTextEdit="1"/>
              </p:cNvSpPr>
              <p:nvPr/>
            </p:nvSpPr>
            <p:spPr>
              <a:xfrm>
                <a:off x="2722414" y="2836863"/>
                <a:ext cx="1532919" cy="461665"/>
              </a:xfrm>
              <a:prstGeom prst="rect">
                <a:avLst/>
              </a:prstGeom>
              <a:blipFill>
                <a:blip r:embed="rId10"/>
                <a:stretch>
                  <a:fillRect b="-131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427430" y="4321177"/>
                <a:ext cx="2549096"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m:rPr>
                              <m:sty m:val="p"/>
                            </m:rPr>
                            <a:rPr lang="en-US" altLang="zh-TW" sz="2400" i="1">
                              <a:latin typeface="Cambria Math" panose="02040503050406030204" pitchFamily="18" charset="0"/>
                            </a:rPr>
                            <m:t>Q</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smtClean="0">
                                  <a:latin typeface="Cambria Math" panose="02040503050406030204" pitchFamily="18" charset="0"/>
                                </a:rPr>
                                <m:t>+</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r>
                            <a:rPr lang="zh-TW" altLang="en-US" sz="2400" i="1">
                              <a:latin typeface="Cambria Math" panose="02040503050406030204" pitchFamily="18" charset="0"/>
                            </a:rPr>
                            <m:t>𝜋</m:t>
                          </m:r>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e>
                          </m:d>
                        </m:e>
                      </m:d>
                    </m:oMath>
                  </m:oMathPara>
                </a14:m>
                <a:endParaRPr lang="zh-TW" altLang="en-US" sz="2400" dirty="0"/>
              </a:p>
            </p:txBody>
          </p:sp>
        </mc:Choice>
        <mc:Fallback xmlns="">
          <p:sp>
            <p:nvSpPr>
              <p:cNvPr id="44" name="矩形 43"/>
              <p:cNvSpPr>
                <a:spLocks noRot="1" noChangeAspect="1" noMove="1" noResize="1" noEditPoints="1" noAdjustHandles="1" noChangeArrowheads="1" noChangeShapeType="1" noTextEdit="1"/>
              </p:cNvSpPr>
              <p:nvPr/>
            </p:nvSpPr>
            <p:spPr>
              <a:xfrm>
                <a:off x="3427430" y="4321177"/>
                <a:ext cx="2549096" cy="509178"/>
              </a:xfrm>
              <a:prstGeom prst="rect">
                <a:avLst/>
              </a:prstGeom>
              <a:blipFill>
                <a:blip r:embed="rId11"/>
                <a:stretch>
                  <a:fillRect/>
                </a:stretch>
              </a:blipFill>
            </p:spPr>
            <p:txBody>
              <a:bodyPr/>
              <a:lstStyle/>
              <a:p>
                <a:r>
                  <a:rPr lang="zh-TW" altLang="en-US">
                    <a:noFill/>
                  </a:rPr>
                  <a:t> </a:t>
                </a:r>
              </a:p>
            </p:txBody>
          </p:sp>
        </mc:Fallback>
      </mc:AlternateContent>
      <p:cxnSp>
        <p:nvCxnSpPr>
          <p:cNvPr id="47" name="直線單箭頭接點 46"/>
          <p:cNvCxnSpPr>
            <a:cxnSpLocks/>
          </p:cNvCxnSpPr>
          <p:nvPr/>
        </p:nvCxnSpPr>
        <p:spPr>
          <a:xfrm flipH="1">
            <a:off x="7277763" y="4136002"/>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cxnSpLocks/>
          </p:cNvCxnSpPr>
          <p:nvPr/>
        </p:nvCxnSpPr>
        <p:spPr>
          <a:xfrm flipH="1">
            <a:off x="7277763" y="4907519"/>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群組 3">
            <a:extLst>
              <a:ext uri="{FF2B5EF4-FFF2-40B4-BE49-F238E27FC236}">
                <a16:creationId xmlns:a16="http://schemas.microsoft.com/office/drawing/2014/main" id="{E0B9E69F-CA00-4D59-A426-CA4D669F5C70}"/>
              </a:ext>
            </a:extLst>
          </p:cNvPr>
          <p:cNvGrpSpPr/>
          <p:nvPr/>
        </p:nvGrpSpPr>
        <p:grpSpPr>
          <a:xfrm>
            <a:off x="4572000" y="1234568"/>
            <a:ext cx="4015076" cy="1576693"/>
            <a:chOff x="4711604" y="317863"/>
            <a:chExt cx="4015076" cy="1576693"/>
          </a:xfrm>
        </p:grpSpPr>
        <mc:AlternateContent xmlns:mc="http://schemas.openxmlformats.org/markup-compatibility/2006" xmlns:a14="http://schemas.microsoft.com/office/drawing/2010/main">
          <mc:Choice Requires="a14">
            <p:sp>
              <p:nvSpPr>
                <p:cNvPr id="39" name="文字方塊 38"/>
                <p:cNvSpPr txBox="1"/>
                <p:nvPr/>
              </p:nvSpPr>
              <p:spPr>
                <a:xfrm>
                  <a:off x="5445026" y="338440"/>
                  <a:ext cx="27551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+1</m:t>
                            </m:r>
                          </m:sub>
                        </m:sSub>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39" name="文字方塊 38"/>
                <p:cNvSpPr txBox="1">
                  <a:spLocks noRot="1" noChangeAspect="1" noMove="1" noResize="1" noEditPoints="1" noAdjustHandles="1" noChangeArrowheads="1" noChangeShapeType="1" noTextEdit="1"/>
                </p:cNvSpPr>
                <p:nvPr/>
              </p:nvSpPr>
              <p:spPr>
                <a:xfrm>
                  <a:off x="5445026" y="338440"/>
                  <a:ext cx="2755178" cy="43088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4711604" y="830795"/>
                  <a:ext cx="15329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m:rPr>
                                <m:sty m:val="p"/>
                              </m:rPr>
                              <a:rPr lang="en-US" altLang="zh-TW" sz="2400" i="1">
                                <a:latin typeface="Cambria Math" panose="02040503050406030204" pitchFamily="18" charset="0"/>
                              </a:rPr>
                              <m:t>Q</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e>
                        </m:d>
                      </m:oMath>
                    </m:oMathPara>
                  </a14:m>
                  <a:endParaRPr lang="zh-TW" altLang="en-US" sz="2400" dirty="0"/>
                </a:p>
              </p:txBody>
            </p:sp>
          </mc:Choice>
          <mc:Fallback xmlns="">
            <p:sp>
              <p:nvSpPr>
                <p:cNvPr id="45" name="矩形 44"/>
                <p:cNvSpPr>
                  <a:spLocks noRot="1" noChangeAspect="1" noMove="1" noResize="1" noEditPoints="1" noAdjustHandles="1" noChangeArrowheads="1" noChangeShapeType="1" noTextEdit="1"/>
                </p:cNvSpPr>
                <p:nvPr/>
              </p:nvSpPr>
              <p:spPr>
                <a:xfrm>
                  <a:off x="4711604" y="830795"/>
                  <a:ext cx="1532920" cy="461665"/>
                </a:xfrm>
                <a:prstGeom prst="rect">
                  <a:avLst/>
                </a:prstGeom>
                <a:blipFill>
                  <a:blip r:embed="rId13"/>
                  <a:stretch>
                    <a:fillRect b="-1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3C927B2A-041F-453A-9633-550A55749FC1}"/>
                    </a:ext>
                  </a:extLst>
                </p:cNvPr>
                <p:cNvSpPr/>
                <p:nvPr/>
              </p:nvSpPr>
              <p:spPr>
                <a:xfrm>
                  <a:off x="5266566" y="1285040"/>
                  <a:ext cx="3460114"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m:rPr>
                                <m:sty m:val="p"/>
                              </m:rPr>
                              <a:rPr lang="en-US" altLang="zh-TW" sz="2400" i="1">
                                <a:latin typeface="Cambria Math" panose="02040503050406030204" pitchFamily="18" charset="0"/>
                              </a:rPr>
                              <m:t>Q</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zh-TW" altLang="en-US" sz="2400" i="1">
                                <a:latin typeface="Cambria Math" panose="02040503050406030204" pitchFamily="18" charset="0"/>
                              </a:rPr>
                              <m:t>𝜋</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e>
                            </m:d>
                          </m:e>
                        </m:d>
                      </m:oMath>
                    </m:oMathPara>
                  </a14:m>
                  <a:endParaRPr lang="zh-TW" altLang="en-US" sz="2400" dirty="0"/>
                </a:p>
              </p:txBody>
            </p:sp>
          </mc:Choice>
          <mc:Fallback xmlns="">
            <p:sp>
              <p:nvSpPr>
                <p:cNvPr id="34" name="矩形 33">
                  <a:extLst>
                    <a:ext uri="{FF2B5EF4-FFF2-40B4-BE49-F238E27FC236}">
                      <a16:creationId xmlns:a16="http://schemas.microsoft.com/office/drawing/2014/main" id="{3C927B2A-041F-453A-9633-550A55749FC1}"/>
                    </a:ext>
                  </a:extLst>
                </p:cNvPr>
                <p:cNvSpPr>
                  <a:spLocks noRot="1" noChangeAspect="1" noMove="1" noResize="1" noEditPoints="1" noAdjustHandles="1" noChangeArrowheads="1" noChangeShapeType="1" noTextEdit="1"/>
                </p:cNvSpPr>
                <p:nvPr/>
              </p:nvSpPr>
              <p:spPr>
                <a:xfrm>
                  <a:off x="5266566" y="1285040"/>
                  <a:ext cx="3460114" cy="509178"/>
                </a:xfrm>
                <a:prstGeom prst="rect">
                  <a:avLst/>
                </a:prstGeom>
                <a:blipFill>
                  <a:blip r:embed="rId14"/>
                  <a:stretch>
                    <a:fillRect/>
                  </a:stretch>
                </a:blipFill>
              </p:spPr>
              <p:txBody>
                <a:bodyPr/>
                <a:lstStyle/>
                <a:p>
                  <a:r>
                    <a:rPr lang="zh-TW" altLang="en-US">
                      <a:noFill/>
                    </a:rPr>
                    <a:t> </a:t>
                  </a:r>
                </a:p>
              </p:txBody>
            </p:sp>
          </mc:Fallback>
        </mc:AlternateContent>
        <p:sp>
          <p:nvSpPr>
            <p:cNvPr id="3" name="矩形 2">
              <a:extLst>
                <a:ext uri="{FF2B5EF4-FFF2-40B4-BE49-F238E27FC236}">
                  <a16:creationId xmlns:a16="http://schemas.microsoft.com/office/drawing/2014/main" id="{3FBB7BF2-EAC7-41BF-92EF-C6D067265F1E}"/>
                </a:ext>
              </a:extLst>
            </p:cNvPr>
            <p:cNvSpPr/>
            <p:nvPr/>
          </p:nvSpPr>
          <p:spPr>
            <a:xfrm>
              <a:off x="4711604" y="317863"/>
              <a:ext cx="4015076" cy="157669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文字方塊 6">
            <a:extLst>
              <a:ext uri="{FF2B5EF4-FFF2-40B4-BE49-F238E27FC236}">
                <a16:creationId xmlns:a16="http://schemas.microsoft.com/office/drawing/2014/main" id="{86CF1CCB-A6C4-478D-B306-4873189E0BCF}"/>
              </a:ext>
            </a:extLst>
          </p:cNvPr>
          <p:cNvSpPr txBox="1"/>
          <p:nvPr/>
        </p:nvSpPr>
        <p:spPr>
          <a:xfrm>
            <a:off x="3534755" y="3570498"/>
            <a:ext cx="1674796" cy="461665"/>
          </a:xfrm>
          <a:prstGeom prst="rect">
            <a:avLst/>
          </a:prstGeom>
          <a:noFill/>
        </p:spPr>
        <p:txBody>
          <a:bodyPr wrap="square" rtlCol="0">
            <a:spAutoFit/>
          </a:bodyPr>
          <a:lstStyle/>
          <a:p>
            <a:r>
              <a:rPr lang="en-US" altLang="zh-TW" sz="2400" dirty="0">
                <a:solidFill>
                  <a:srgbClr val="FF0000"/>
                </a:solidFill>
              </a:rPr>
              <a:t>regression</a:t>
            </a:r>
            <a:endParaRPr lang="zh-TW" altLang="en-US" sz="2400" dirty="0">
              <a:solidFill>
                <a:srgbClr val="FF0000"/>
              </a:solidFill>
            </a:endParaRPr>
          </a:p>
        </p:txBody>
      </p:sp>
      <p:sp>
        <p:nvSpPr>
          <p:cNvPr id="73" name="文字方塊 72">
            <a:extLst>
              <a:ext uri="{FF2B5EF4-FFF2-40B4-BE49-F238E27FC236}">
                <a16:creationId xmlns:a16="http://schemas.microsoft.com/office/drawing/2014/main" id="{80843AB3-9DB2-4C36-9A8B-3CC04E2B1490}"/>
              </a:ext>
            </a:extLst>
          </p:cNvPr>
          <p:cNvSpPr txBox="1"/>
          <p:nvPr/>
        </p:nvSpPr>
        <p:spPr>
          <a:xfrm>
            <a:off x="6050428" y="5306584"/>
            <a:ext cx="1674796" cy="461665"/>
          </a:xfrm>
          <a:prstGeom prst="rect">
            <a:avLst/>
          </a:prstGeom>
          <a:noFill/>
        </p:spPr>
        <p:txBody>
          <a:bodyPr wrap="square" rtlCol="0">
            <a:spAutoFit/>
          </a:bodyPr>
          <a:lstStyle/>
          <a:p>
            <a:pPr algn="ctr"/>
            <a:r>
              <a:rPr lang="en-US" altLang="zh-TW" sz="2400" dirty="0">
                <a:solidFill>
                  <a:srgbClr val="FF0000"/>
                </a:solidFill>
              </a:rPr>
              <a:t>fixed</a:t>
            </a:r>
            <a:endParaRPr lang="zh-TW" altLang="en-US" sz="2400" dirty="0">
              <a:solidFill>
                <a:srgbClr val="FF0000"/>
              </a:solidFill>
            </a:endParaRPr>
          </a:p>
        </p:txBody>
      </p:sp>
      <p:sp>
        <p:nvSpPr>
          <p:cNvPr id="74" name="文字方塊 73">
            <a:extLst>
              <a:ext uri="{FF2B5EF4-FFF2-40B4-BE49-F238E27FC236}">
                <a16:creationId xmlns:a16="http://schemas.microsoft.com/office/drawing/2014/main" id="{AE3D8B81-3DB0-48A0-A44A-0A2D81923023}"/>
              </a:ext>
            </a:extLst>
          </p:cNvPr>
          <p:cNvSpPr txBox="1"/>
          <p:nvPr/>
        </p:nvSpPr>
        <p:spPr>
          <a:xfrm>
            <a:off x="3488873" y="4800833"/>
            <a:ext cx="1674796" cy="461665"/>
          </a:xfrm>
          <a:prstGeom prst="rect">
            <a:avLst/>
          </a:prstGeom>
          <a:noFill/>
        </p:spPr>
        <p:txBody>
          <a:bodyPr wrap="square" rtlCol="0">
            <a:spAutoFit/>
          </a:bodyPr>
          <a:lstStyle/>
          <a:p>
            <a:pPr algn="ctr"/>
            <a:r>
              <a:rPr lang="en-US" altLang="zh-TW" sz="2400" dirty="0">
                <a:solidFill>
                  <a:srgbClr val="FF0000"/>
                </a:solidFill>
              </a:rPr>
              <a:t>fixed value</a:t>
            </a:r>
            <a:endParaRPr lang="zh-TW" altLang="en-US" sz="2400" dirty="0">
              <a:solidFill>
                <a:srgbClr val="FF0000"/>
              </a:solidFill>
            </a:endParaRPr>
          </a:p>
        </p:txBody>
      </p:sp>
      <p:sp>
        <p:nvSpPr>
          <p:cNvPr id="75" name="文字方塊 74">
            <a:extLst>
              <a:ext uri="{FF2B5EF4-FFF2-40B4-BE49-F238E27FC236}">
                <a16:creationId xmlns:a16="http://schemas.microsoft.com/office/drawing/2014/main" id="{FD3E850F-531E-4ECA-A980-F0868DF65B0C}"/>
              </a:ext>
            </a:extLst>
          </p:cNvPr>
          <p:cNvSpPr txBox="1"/>
          <p:nvPr/>
        </p:nvSpPr>
        <p:spPr>
          <a:xfrm>
            <a:off x="1131305" y="3712599"/>
            <a:ext cx="1674796" cy="461665"/>
          </a:xfrm>
          <a:prstGeom prst="rect">
            <a:avLst/>
          </a:prstGeom>
          <a:noFill/>
        </p:spPr>
        <p:txBody>
          <a:bodyPr wrap="square" rtlCol="0">
            <a:spAutoFit/>
          </a:bodyPr>
          <a:lstStyle/>
          <a:p>
            <a:pPr algn="ctr"/>
            <a:r>
              <a:rPr lang="en-US" altLang="zh-TW" sz="2400" dirty="0">
                <a:solidFill>
                  <a:srgbClr val="FF0000"/>
                </a:solidFill>
              </a:rPr>
              <a:t>update</a:t>
            </a:r>
            <a:endParaRPr lang="zh-TW" altLang="en-US" sz="2400" dirty="0">
              <a:solidFill>
                <a:srgbClr val="FF0000"/>
              </a:solidFill>
            </a:endParaRPr>
          </a:p>
        </p:txBody>
      </p:sp>
      <p:sp>
        <p:nvSpPr>
          <p:cNvPr id="14" name="文字方塊 13">
            <a:extLst>
              <a:ext uri="{FF2B5EF4-FFF2-40B4-BE49-F238E27FC236}">
                <a16:creationId xmlns:a16="http://schemas.microsoft.com/office/drawing/2014/main" id="{D752C439-6EE8-4575-8884-64FE89D76FA5}"/>
              </a:ext>
            </a:extLst>
          </p:cNvPr>
          <p:cNvSpPr txBox="1"/>
          <p:nvPr/>
        </p:nvSpPr>
        <p:spPr>
          <a:xfrm>
            <a:off x="2931848" y="5768249"/>
            <a:ext cx="3166712" cy="461665"/>
          </a:xfrm>
          <a:prstGeom prst="rect">
            <a:avLst/>
          </a:prstGeom>
          <a:noFill/>
        </p:spPr>
        <p:txBody>
          <a:bodyPr wrap="square" rtlCol="0">
            <a:spAutoFit/>
          </a:bodyPr>
          <a:lstStyle/>
          <a:p>
            <a:r>
              <a:rPr lang="en-US" altLang="zh-TW" sz="2400" dirty="0">
                <a:solidFill>
                  <a:srgbClr val="0000FF"/>
                </a:solidFill>
              </a:rPr>
              <a:t>After updating N times</a:t>
            </a:r>
            <a:endParaRPr lang="zh-TW" altLang="en-US" sz="2400" dirty="0">
              <a:solidFill>
                <a:srgbClr val="0000FF"/>
              </a:solidFill>
            </a:endParaRPr>
          </a:p>
        </p:txBody>
      </p:sp>
      <p:cxnSp>
        <p:nvCxnSpPr>
          <p:cNvPr id="20" name="直線接點 19">
            <a:extLst>
              <a:ext uri="{FF2B5EF4-FFF2-40B4-BE49-F238E27FC236}">
                <a16:creationId xmlns:a16="http://schemas.microsoft.com/office/drawing/2014/main" id="{5C7F583A-18F3-4869-8654-715AD50B191A}"/>
              </a:ext>
            </a:extLst>
          </p:cNvPr>
          <p:cNvCxnSpPr>
            <a:cxnSpLocks/>
          </p:cNvCxnSpPr>
          <p:nvPr/>
        </p:nvCxnSpPr>
        <p:spPr>
          <a:xfrm>
            <a:off x="1968703" y="4136002"/>
            <a:ext cx="0" cy="212771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D5BF92CE-AAD1-45BF-8048-E110A9CFD2E8}"/>
              </a:ext>
            </a:extLst>
          </p:cNvPr>
          <p:cNvCxnSpPr>
            <a:cxnSpLocks/>
          </p:cNvCxnSpPr>
          <p:nvPr/>
        </p:nvCxnSpPr>
        <p:spPr>
          <a:xfrm flipH="1">
            <a:off x="1968703" y="6263715"/>
            <a:ext cx="4919123"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06D7AA06-E43B-4E18-B060-074ACAB2D520}"/>
              </a:ext>
            </a:extLst>
          </p:cNvPr>
          <p:cNvCxnSpPr>
            <a:cxnSpLocks/>
          </p:cNvCxnSpPr>
          <p:nvPr/>
        </p:nvCxnSpPr>
        <p:spPr>
          <a:xfrm flipV="1">
            <a:off x="6876310" y="5768250"/>
            <a:ext cx="0" cy="495465"/>
          </a:xfrm>
          <a:prstGeom prst="line">
            <a:avLst/>
          </a:prstGeom>
          <a:ln w="571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F2EA8F01-C389-44E3-9756-EC73984E56A3}"/>
              </a:ext>
            </a:extLst>
          </p:cNvPr>
          <p:cNvSpPr txBox="1"/>
          <p:nvPr/>
        </p:nvSpPr>
        <p:spPr>
          <a:xfrm>
            <a:off x="5994852" y="3039036"/>
            <a:ext cx="1674796" cy="830997"/>
          </a:xfrm>
          <a:prstGeom prst="rect">
            <a:avLst/>
          </a:prstGeom>
          <a:noFill/>
        </p:spPr>
        <p:txBody>
          <a:bodyPr wrap="square" rtlCol="0">
            <a:spAutoFit/>
          </a:bodyPr>
          <a:lstStyle/>
          <a:p>
            <a:pPr algn="ctr"/>
            <a:r>
              <a:rPr lang="en-US" altLang="zh-TW" sz="2400" dirty="0">
                <a:solidFill>
                  <a:srgbClr val="0000FF"/>
                </a:solidFill>
              </a:rPr>
              <a:t>Target Network</a:t>
            </a:r>
            <a:endParaRPr lang="zh-TW" altLang="en-US" sz="2400" dirty="0">
              <a:solidFill>
                <a:srgbClr val="0000FF"/>
              </a:solidFill>
            </a:endParaRPr>
          </a:p>
        </p:txBody>
      </p:sp>
    </p:spTree>
    <p:extLst>
      <p:ext uri="{BB962C8B-B14F-4D97-AF65-F5344CB8AC3E}">
        <p14:creationId xmlns:p14="http://schemas.microsoft.com/office/powerpoint/2010/main" val="32092805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3" grpId="0"/>
      <p:bldP spid="40" grpId="0"/>
      <p:bldP spid="44" grpId="0"/>
      <p:bldP spid="7" grpId="0"/>
      <p:bldP spid="73" grpId="0"/>
      <p:bldP spid="74" grpId="0"/>
      <p:bldP spid="75" grpId="0"/>
      <p:bldP spid="14" grpId="0"/>
      <p:bldP spid="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B5A3D9-E9B0-4CBE-8777-B0AF7EF24DE0}"/>
              </a:ext>
            </a:extLst>
          </p:cNvPr>
          <p:cNvSpPr>
            <a:spLocks noGrp="1"/>
          </p:cNvSpPr>
          <p:nvPr>
            <p:ph type="title"/>
          </p:nvPr>
        </p:nvSpPr>
        <p:spPr/>
        <p:txBody>
          <a:bodyPr/>
          <a:lstStyle/>
          <a:p>
            <a:r>
              <a:rPr lang="en-US" altLang="zh-TW" dirty="0"/>
              <a:t>Exploration</a:t>
            </a:r>
            <a:endParaRPr lang="zh-TW" altLang="en-US" dirty="0"/>
          </a:p>
        </p:txBody>
      </p:sp>
      <p:sp>
        <p:nvSpPr>
          <p:cNvPr id="3" name="內容版面配置區 2">
            <a:extLst>
              <a:ext uri="{FF2B5EF4-FFF2-40B4-BE49-F238E27FC236}">
                <a16:creationId xmlns:a16="http://schemas.microsoft.com/office/drawing/2014/main" id="{5067BA17-5811-4692-BB98-511864D14A4F}"/>
              </a:ext>
            </a:extLst>
          </p:cNvPr>
          <p:cNvSpPr>
            <a:spLocks noGrp="1"/>
          </p:cNvSpPr>
          <p:nvPr>
            <p:ph idx="1"/>
          </p:nvPr>
        </p:nvSpPr>
        <p:spPr/>
        <p:txBody>
          <a:bodyPr>
            <a:normAutofit/>
          </a:bodyPr>
          <a:lstStyle/>
          <a:p>
            <a:r>
              <a:rPr lang="en-US" altLang="zh-TW" sz="2400" dirty="0"/>
              <a:t>The policy is based on Q-function</a:t>
            </a:r>
            <a:endParaRPr lang="zh-TW" altLang="en-US" sz="2400" dirty="0"/>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26E38246-90F6-4851-935A-FA07ACC18930}"/>
                  </a:ext>
                </a:extLst>
              </p:cNvPr>
              <p:cNvSpPr txBox="1"/>
              <p:nvPr/>
            </p:nvSpPr>
            <p:spPr>
              <a:xfrm>
                <a:off x="1607568" y="2508658"/>
                <a:ext cx="2731838"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r>
                            <a:rPr lang="en-US" altLang="zh-TW" sz="2400" b="0" i="1" smtClean="0">
                              <a:latin typeface="Cambria Math" panose="02040503050406030204" pitchFamily="18" charset="0"/>
                            </a:rPr>
                            <m:t>𝑄</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e>
                      </m:func>
                    </m:oMath>
                  </m:oMathPara>
                </a14:m>
                <a:endParaRPr lang="zh-TW" altLang="en-US" sz="2400" dirty="0"/>
              </a:p>
            </p:txBody>
          </p:sp>
        </mc:Choice>
        <mc:Fallback xmlns="">
          <p:sp>
            <p:nvSpPr>
              <p:cNvPr id="5" name="文字方塊 4">
                <a:extLst>
                  <a:ext uri="{FF2B5EF4-FFF2-40B4-BE49-F238E27FC236}">
                    <a16:creationId xmlns:a16="http://schemas.microsoft.com/office/drawing/2014/main" id="{26E38246-90F6-4851-935A-FA07ACC18930}"/>
                  </a:ext>
                </a:extLst>
              </p:cNvPr>
              <p:cNvSpPr txBox="1">
                <a:spLocks noRot="1" noChangeAspect="1" noMove="1" noResize="1" noEditPoints="1" noAdjustHandles="1" noChangeArrowheads="1" noChangeShapeType="1" noTextEdit="1"/>
              </p:cNvSpPr>
              <p:nvPr/>
            </p:nvSpPr>
            <p:spPr>
              <a:xfrm>
                <a:off x="1607568" y="2508658"/>
                <a:ext cx="2731838" cy="483209"/>
              </a:xfrm>
              <a:prstGeom prst="rect">
                <a:avLst/>
              </a:prstGeom>
              <a:blipFill>
                <a:blip r:embed="rId3"/>
                <a:stretch>
                  <a:fillRect l="-1116" b="-10127"/>
                </a:stretch>
              </a:blipFill>
            </p:spPr>
            <p:txBody>
              <a:bodyPr/>
              <a:lstStyle/>
              <a:p>
                <a:r>
                  <a:rPr lang="zh-TW" altLang="en-US">
                    <a:noFill/>
                  </a:rPr>
                  <a:t> </a:t>
                </a:r>
              </a:p>
            </p:txBody>
          </p:sp>
        </mc:Fallback>
      </mc:AlternateContent>
      <p:grpSp>
        <p:nvGrpSpPr>
          <p:cNvPr id="6" name="群組 5">
            <a:extLst>
              <a:ext uri="{FF2B5EF4-FFF2-40B4-BE49-F238E27FC236}">
                <a16:creationId xmlns:a16="http://schemas.microsoft.com/office/drawing/2014/main" id="{DC574CC5-62BB-4ADC-8112-76114839C8E7}"/>
              </a:ext>
            </a:extLst>
          </p:cNvPr>
          <p:cNvGrpSpPr/>
          <p:nvPr/>
        </p:nvGrpSpPr>
        <p:grpSpPr>
          <a:xfrm>
            <a:off x="1472816" y="3886879"/>
            <a:ext cx="6959037" cy="1009708"/>
            <a:chOff x="1373821" y="2414409"/>
            <a:chExt cx="6959037" cy="1009708"/>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F19F69B1-2E3A-4B10-892C-D368DEF087EC}"/>
                    </a:ext>
                  </a:extLst>
                </p:cNvPr>
                <p:cNvSpPr txBox="1"/>
                <p:nvPr/>
              </p:nvSpPr>
              <p:spPr>
                <a:xfrm>
                  <a:off x="1373821" y="2421106"/>
                  <a:ext cx="303499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eqArr>
                              <m:eqArrPr>
                                <m:ctrlPr>
                                  <a:rPr lang="en-US" altLang="zh-TW" sz="2400" b="0" i="1" smtClean="0">
                                    <a:latin typeface="Cambria Math" panose="02040503050406030204" pitchFamily="18" charset="0"/>
                                  </a:rPr>
                                </m:ctrlPr>
                              </m:eqArrPr>
                              <m:e>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e>
                                </m:func>
                                <m:r>
                                  <a:rPr lang="en-US" altLang="zh-TW" sz="2400" b="0" i="1" smtClean="0">
                                    <a:latin typeface="Cambria Math" panose="02040503050406030204" pitchFamily="18" charset="0"/>
                                  </a:rPr>
                                  <m:t>, </m:t>
                                </m:r>
                              </m:e>
                              <m:e>
                                <m:r>
                                  <a:rPr lang="en-US" altLang="zh-TW" sz="2400" b="0" i="1" smtClean="0">
                                    <a:latin typeface="Cambria Math" panose="02040503050406030204" pitchFamily="18" charset="0"/>
                                  </a:rPr>
                                  <m:t>&amp;</m:t>
                                </m:r>
                                <m:r>
                                  <a:rPr lang="en-US" altLang="zh-TW" sz="2400" b="0" i="1" smtClean="0">
                                    <a:latin typeface="Cambria Math" panose="02040503050406030204" pitchFamily="18" charset="0"/>
                                  </a:rPr>
                                  <m:t>𝑟𝑎𝑛𝑑𝑜𝑚</m:t>
                                </m:r>
                                <m:r>
                                  <a:rPr lang="en-US" altLang="zh-TW" sz="2400" b="0" i="1" smtClean="0">
                                    <a:latin typeface="Cambria Math" panose="02040503050406030204" pitchFamily="18" charset="0"/>
                                  </a:rPr>
                                  <m:t>, </m:t>
                                </m:r>
                              </m:e>
                            </m:eqArr>
                          </m:e>
                        </m:d>
                      </m:oMath>
                    </m:oMathPara>
                  </a14:m>
                  <a:endParaRPr lang="zh-TW" altLang="en-US" sz="2400" dirty="0"/>
                </a:p>
              </p:txBody>
            </p:sp>
          </mc:Choice>
          <mc:Fallback xmlns="">
            <p:sp>
              <p:nvSpPr>
                <p:cNvPr id="7" name="文字方塊 6">
                  <a:extLst>
                    <a:ext uri="{FF2B5EF4-FFF2-40B4-BE49-F238E27FC236}">
                      <a16:creationId xmlns:a16="http://schemas.microsoft.com/office/drawing/2014/main" id="{F19F69B1-2E3A-4B10-892C-D368DEF087EC}"/>
                    </a:ext>
                  </a:extLst>
                </p:cNvPr>
                <p:cNvSpPr txBox="1">
                  <a:spLocks noRot="1" noChangeAspect="1" noMove="1" noResize="1" noEditPoints="1" noAdjustHandles="1" noChangeArrowheads="1" noChangeShapeType="1" noTextEdit="1"/>
                </p:cNvSpPr>
                <p:nvPr/>
              </p:nvSpPr>
              <p:spPr>
                <a:xfrm>
                  <a:off x="1373821" y="2421106"/>
                  <a:ext cx="3034998" cy="95923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889AE1A-56F4-49FF-9F70-070111C63D48}"/>
                    </a:ext>
                  </a:extLst>
                </p:cNvPr>
                <p:cNvSpPr/>
                <p:nvPr/>
              </p:nvSpPr>
              <p:spPr>
                <a:xfrm>
                  <a:off x="5057602" y="2414409"/>
                  <a:ext cx="32752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𝑤𝑖𝑡h</m:t>
                        </m:r>
                        <m:r>
                          <a:rPr lang="en-US" altLang="zh-TW" sz="2400" i="1">
                            <a:latin typeface="Cambria Math" panose="02040503050406030204" pitchFamily="18" charset="0"/>
                          </a:rPr>
                          <m:t> </m:t>
                        </m:r>
                        <m:r>
                          <a:rPr lang="en-US" altLang="zh-TW" sz="2400" i="1">
                            <a:latin typeface="Cambria Math" panose="02040503050406030204" pitchFamily="18" charset="0"/>
                          </a:rPr>
                          <m:t>𝑝𝑟𝑜𝑏𝑎𝑏𝑖𝑙𝑖𝑡𝑦</m:t>
                        </m:r>
                        <m:r>
                          <a:rPr lang="en-US" altLang="zh-TW" sz="2400" i="1">
                            <a:latin typeface="Cambria Math" panose="02040503050406030204" pitchFamily="18" charset="0"/>
                          </a:rPr>
                          <m:t> 1−</m:t>
                        </m:r>
                        <m:r>
                          <a:rPr lang="zh-TW" altLang="en-US" sz="2400" i="1">
                            <a:latin typeface="Cambria Math" panose="02040503050406030204" pitchFamily="18" charset="0"/>
                          </a:rPr>
                          <m:t>𝜀</m:t>
                        </m:r>
                      </m:oMath>
                    </m:oMathPara>
                  </a14:m>
                  <a:endParaRPr lang="zh-TW" altLang="en-US" sz="2400" dirty="0"/>
                </a:p>
              </p:txBody>
            </p:sp>
          </mc:Choice>
          <mc:Fallback xmlns="">
            <p:sp>
              <p:nvSpPr>
                <p:cNvPr id="9" name="矩形 8">
                  <a:extLst>
                    <a:ext uri="{FF2B5EF4-FFF2-40B4-BE49-F238E27FC236}">
                      <a16:creationId xmlns:a16="http://schemas.microsoft.com/office/drawing/2014/main" id="{E33C05B3-40CD-4D4A-8876-6F98559A627C}"/>
                    </a:ext>
                  </a:extLst>
                </p:cNvPr>
                <p:cNvSpPr>
                  <a:spLocks noRot="1" noChangeAspect="1" noMove="1" noResize="1" noEditPoints="1" noAdjustHandles="1" noChangeArrowheads="1" noChangeShapeType="1" noTextEdit="1"/>
                </p:cNvSpPr>
                <p:nvPr/>
              </p:nvSpPr>
              <p:spPr>
                <a:xfrm>
                  <a:off x="5057602" y="2414409"/>
                  <a:ext cx="3275256" cy="461665"/>
                </a:xfrm>
                <a:prstGeom prst="rect">
                  <a:avLst/>
                </a:prstGeom>
                <a:blipFill>
                  <a:blip r:embed="rId5"/>
                  <a:stretch>
                    <a:fillRect b="-171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47E58C7-3B04-4AD3-A6E6-F65743E9C4DB}"/>
                    </a:ext>
                  </a:extLst>
                </p:cNvPr>
                <p:cNvSpPr/>
                <p:nvPr/>
              </p:nvSpPr>
              <p:spPr>
                <a:xfrm>
                  <a:off x="5059526" y="2962452"/>
                  <a:ext cx="16357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𝑜𝑡h𝑒𝑟𝑤𝑖𝑠𝑒</m:t>
                        </m:r>
                      </m:oMath>
                    </m:oMathPara>
                  </a14:m>
                  <a:endParaRPr lang="zh-TW" altLang="en-US" sz="2400" dirty="0"/>
                </a:p>
              </p:txBody>
            </p:sp>
          </mc:Choice>
          <mc:Fallback xmlns="">
            <p:sp>
              <p:nvSpPr>
                <p:cNvPr id="10" name="矩形 9">
                  <a:extLst>
                    <a:ext uri="{FF2B5EF4-FFF2-40B4-BE49-F238E27FC236}">
                      <a16:creationId xmlns:a16="http://schemas.microsoft.com/office/drawing/2014/main" id="{782D1039-7DA3-4260-A369-5CD0BB7270B7}"/>
                    </a:ext>
                  </a:extLst>
                </p:cNvPr>
                <p:cNvSpPr>
                  <a:spLocks noRot="1" noChangeAspect="1" noMove="1" noResize="1" noEditPoints="1" noAdjustHandles="1" noChangeArrowheads="1" noChangeShapeType="1" noTextEdit="1"/>
                </p:cNvSpPr>
                <p:nvPr/>
              </p:nvSpPr>
              <p:spPr>
                <a:xfrm>
                  <a:off x="5059526" y="2962452"/>
                  <a:ext cx="1635704" cy="461665"/>
                </a:xfrm>
                <a:prstGeom prst="rect">
                  <a:avLst/>
                </a:prstGeom>
                <a:blipFill>
                  <a:blip r:embed="rId6"/>
                  <a:stretch>
                    <a:fillRect/>
                  </a:stretch>
                </a:blipFill>
              </p:spPr>
              <p:txBody>
                <a:bodyPr/>
                <a:lstStyle/>
                <a:p>
                  <a:r>
                    <a:rPr lang="zh-TW" altLang="en-US">
                      <a:noFill/>
                    </a:rPr>
                    <a:t> </a:t>
                  </a:r>
                </a:p>
              </p:txBody>
            </p:sp>
          </mc:Fallback>
        </mc:AlternateContent>
      </p:grpSp>
      <p:sp>
        <p:nvSpPr>
          <p:cNvPr id="10" name="文字方塊 9">
            <a:extLst>
              <a:ext uri="{FF2B5EF4-FFF2-40B4-BE49-F238E27FC236}">
                <a16:creationId xmlns:a16="http://schemas.microsoft.com/office/drawing/2014/main" id="{82EEBB69-1BF7-4530-993A-EF2ECF158B3E}"/>
              </a:ext>
            </a:extLst>
          </p:cNvPr>
          <p:cNvSpPr txBox="1"/>
          <p:nvPr/>
        </p:nvSpPr>
        <p:spPr>
          <a:xfrm>
            <a:off x="4741333" y="2286000"/>
            <a:ext cx="3121405"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This is not a good way for data collection.</a:t>
            </a:r>
            <a:endParaRPr lang="zh-TW" altLang="en-US" sz="2400" dirty="0"/>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6B3AF3C4-2368-4B44-9678-A7ACED55EB58}"/>
                  </a:ext>
                </a:extLst>
              </p:cNvPr>
              <p:cNvSpPr txBox="1"/>
              <p:nvPr/>
            </p:nvSpPr>
            <p:spPr>
              <a:xfrm>
                <a:off x="3575835" y="843341"/>
                <a:ext cx="2178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𝑠</m:t>
                      </m:r>
                    </m:oMath>
                  </m:oMathPara>
                </a14:m>
                <a:endParaRPr lang="zh-TW" altLang="en-US" sz="2400" dirty="0"/>
              </a:p>
            </p:txBody>
          </p:sp>
        </mc:Choice>
        <mc:Fallback xmlns="">
          <p:sp>
            <p:nvSpPr>
              <p:cNvPr id="11" name="文字方塊 10">
                <a:extLst>
                  <a:ext uri="{FF2B5EF4-FFF2-40B4-BE49-F238E27FC236}">
                    <a16:creationId xmlns:a16="http://schemas.microsoft.com/office/drawing/2014/main" id="{6B3AF3C4-2368-4B44-9678-A7ACED55EB58}"/>
                  </a:ext>
                </a:extLst>
              </p:cNvPr>
              <p:cNvSpPr txBox="1">
                <a:spLocks noRot="1" noChangeAspect="1" noMove="1" noResize="1" noEditPoints="1" noAdjustHandles="1" noChangeArrowheads="1" noChangeShapeType="1" noTextEdit="1"/>
              </p:cNvSpPr>
              <p:nvPr/>
            </p:nvSpPr>
            <p:spPr>
              <a:xfrm>
                <a:off x="3575835" y="843341"/>
                <a:ext cx="217880" cy="369332"/>
              </a:xfrm>
              <a:prstGeom prst="rect">
                <a:avLst/>
              </a:prstGeom>
              <a:blipFill>
                <a:blip r:embed="rId7"/>
                <a:stretch>
                  <a:fillRect l="-20000" r="-17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10250055-12AA-4F1E-82D4-3FDF64C12D23}"/>
                  </a:ext>
                </a:extLst>
              </p:cNvPr>
              <p:cNvSpPr txBox="1"/>
              <p:nvPr/>
            </p:nvSpPr>
            <p:spPr>
              <a:xfrm>
                <a:off x="4607556" y="339073"/>
                <a:ext cx="3759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2" name="文字方塊 11">
                <a:extLst>
                  <a:ext uri="{FF2B5EF4-FFF2-40B4-BE49-F238E27FC236}">
                    <a16:creationId xmlns:a16="http://schemas.microsoft.com/office/drawing/2014/main" id="{10250055-12AA-4F1E-82D4-3FDF64C12D23}"/>
                  </a:ext>
                </a:extLst>
              </p:cNvPr>
              <p:cNvSpPr txBox="1">
                <a:spLocks noRot="1" noChangeAspect="1" noMove="1" noResize="1" noEditPoints="1" noAdjustHandles="1" noChangeArrowheads="1" noChangeShapeType="1" noTextEdit="1"/>
              </p:cNvSpPr>
              <p:nvPr/>
            </p:nvSpPr>
            <p:spPr>
              <a:xfrm>
                <a:off x="4607556" y="339073"/>
                <a:ext cx="375936" cy="369332"/>
              </a:xfrm>
              <a:prstGeom prst="rect">
                <a:avLst/>
              </a:prstGeom>
              <a:blipFill>
                <a:blip r:embed="rId8"/>
                <a:stretch>
                  <a:fillRect l="-11290" r="-6452"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92E8C120-4626-4645-B9F6-6CE40D9C6D50}"/>
                  </a:ext>
                </a:extLst>
              </p:cNvPr>
              <p:cNvSpPr txBox="1"/>
              <p:nvPr/>
            </p:nvSpPr>
            <p:spPr>
              <a:xfrm>
                <a:off x="4607556" y="843341"/>
                <a:ext cx="383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3" name="文字方塊 12">
                <a:extLst>
                  <a:ext uri="{FF2B5EF4-FFF2-40B4-BE49-F238E27FC236}">
                    <a16:creationId xmlns:a16="http://schemas.microsoft.com/office/drawing/2014/main" id="{92E8C120-4626-4645-B9F6-6CE40D9C6D50}"/>
                  </a:ext>
                </a:extLst>
              </p:cNvPr>
              <p:cNvSpPr txBox="1">
                <a:spLocks noRot="1" noChangeAspect="1" noMove="1" noResize="1" noEditPoints="1" noAdjustHandles="1" noChangeArrowheads="1" noChangeShapeType="1" noTextEdit="1"/>
              </p:cNvSpPr>
              <p:nvPr/>
            </p:nvSpPr>
            <p:spPr>
              <a:xfrm>
                <a:off x="4607556" y="843341"/>
                <a:ext cx="383054" cy="369332"/>
              </a:xfrm>
              <a:prstGeom prst="rect">
                <a:avLst/>
              </a:prstGeom>
              <a:blipFill>
                <a:blip r:embed="rId9"/>
                <a:stretch>
                  <a:fillRect l="-11111" r="-6349"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7A84FA83-0223-4F71-9E93-FDF0D81FCAC3}"/>
                  </a:ext>
                </a:extLst>
              </p:cNvPr>
              <p:cNvSpPr txBox="1"/>
              <p:nvPr/>
            </p:nvSpPr>
            <p:spPr>
              <a:xfrm>
                <a:off x="4607556" y="1347609"/>
                <a:ext cx="383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14" name="文字方塊 13">
                <a:extLst>
                  <a:ext uri="{FF2B5EF4-FFF2-40B4-BE49-F238E27FC236}">
                    <a16:creationId xmlns:a16="http://schemas.microsoft.com/office/drawing/2014/main" id="{7A84FA83-0223-4F71-9E93-FDF0D81FCAC3}"/>
                  </a:ext>
                </a:extLst>
              </p:cNvPr>
              <p:cNvSpPr txBox="1">
                <a:spLocks noRot="1" noChangeAspect="1" noMove="1" noResize="1" noEditPoints="1" noAdjustHandles="1" noChangeArrowheads="1" noChangeShapeType="1" noTextEdit="1"/>
              </p:cNvSpPr>
              <p:nvPr/>
            </p:nvSpPr>
            <p:spPr>
              <a:xfrm>
                <a:off x="4607556" y="1347609"/>
                <a:ext cx="383054" cy="369332"/>
              </a:xfrm>
              <a:prstGeom prst="rect">
                <a:avLst/>
              </a:prstGeom>
              <a:blipFill>
                <a:blip r:embed="rId10"/>
                <a:stretch>
                  <a:fillRect l="-11111" r="-6349" b="-13115"/>
                </a:stretch>
              </a:blipFill>
            </p:spPr>
            <p:txBody>
              <a:bodyPr/>
              <a:lstStyle/>
              <a:p>
                <a:r>
                  <a:rPr lang="zh-TW" altLang="en-US">
                    <a:noFill/>
                  </a:rPr>
                  <a:t> </a:t>
                </a:r>
              </a:p>
            </p:txBody>
          </p:sp>
        </mc:Fallback>
      </mc:AlternateContent>
      <p:cxnSp>
        <p:nvCxnSpPr>
          <p:cNvPr id="16" name="直線單箭頭接點 15">
            <a:extLst>
              <a:ext uri="{FF2B5EF4-FFF2-40B4-BE49-F238E27FC236}">
                <a16:creationId xmlns:a16="http://schemas.microsoft.com/office/drawing/2014/main" id="{C140F67E-5C84-41B1-8960-9303C43FAE0A}"/>
              </a:ext>
            </a:extLst>
          </p:cNvPr>
          <p:cNvCxnSpPr>
            <a:stCxn id="11" idx="3"/>
            <a:endCxn id="12" idx="1"/>
          </p:cNvCxnSpPr>
          <p:nvPr/>
        </p:nvCxnSpPr>
        <p:spPr>
          <a:xfrm flipV="1">
            <a:off x="3793715" y="523739"/>
            <a:ext cx="813841" cy="504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81F20E5-5645-474C-8DD2-EE6A8B776CE2}"/>
              </a:ext>
            </a:extLst>
          </p:cNvPr>
          <p:cNvCxnSpPr>
            <a:cxnSpLocks/>
            <a:stCxn id="11" idx="3"/>
            <a:endCxn id="13" idx="1"/>
          </p:cNvCxnSpPr>
          <p:nvPr/>
        </p:nvCxnSpPr>
        <p:spPr>
          <a:xfrm>
            <a:off x="3793715" y="1028007"/>
            <a:ext cx="8138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CDCB7F97-FCEE-4ED0-86CE-A9AFBF2B9DB1}"/>
              </a:ext>
            </a:extLst>
          </p:cNvPr>
          <p:cNvCxnSpPr>
            <a:cxnSpLocks/>
            <a:stCxn id="11" idx="3"/>
            <a:endCxn id="14" idx="1"/>
          </p:cNvCxnSpPr>
          <p:nvPr/>
        </p:nvCxnSpPr>
        <p:spPr>
          <a:xfrm>
            <a:off x="3793715" y="1028007"/>
            <a:ext cx="813841" cy="504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A2EAB3B-16E1-49DA-BA60-B7463C64F986}"/>
                  </a:ext>
                </a:extLst>
              </p:cNvPr>
              <p:cNvSpPr txBox="1"/>
              <p:nvPr/>
            </p:nvSpPr>
            <p:spPr>
              <a:xfrm>
                <a:off x="5195974" y="1380347"/>
                <a:ext cx="15536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𝑄</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r>
                        <a:rPr lang="en-US" altLang="zh-TW" sz="2400" b="0" i="1" smtClean="0">
                          <a:latin typeface="Cambria Math" panose="02040503050406030204" pitchFamily="18" charset="0"/>
                        </a:rPr>
                        <m:t>=0</m:t>
                      </m:r>
                    </m:oMath>
                  </m:oMathPara>
                </a14:m>
                <a:endParaRPr lang="zh-TW" altLang="en-US" sz="2400" dirty="0"/>
              </a:p>
            </p:txBody>
          </p:sp>
        </mc:Choice>
        <mc:Fallback xmlns="">
          <p:sp>
            <p:nvSpPr>
              <p:cNvPr id="23" name="文字方塊 22">
                <a:extLst>
                  <a:ext uri="{FF2B5EF4-FFF2-40B4-BE49-F238E27FC236}">
                    <a16:creationId xmlns:a16="http://schemas.microsoft.com/office/drawing/2014/main" id="{7A2EAB3B-16E1-49DA-BA60-B7463C64F986}"/>
                  </a:ext>
                </a:extLst>
              </p:cNvPr>
              <p:cNvSpPr txBox="1">
                <a:spLocks noRot="1" noChangeAspect="1" noMove="1" noResize="1" noEditPoints="1" noAdjustHandles="1" noChangeArrowheads="1" noChangeShapeType="1" noTextEdit="1"/>
              </p:cNvSpPr>
              <p:nvPr/>
            </p:nvSpPr>
            <p:spPr>
              <a:xfrm>
                <a:off x="5195974" y="1380347"/>
                <a:ext cx="1553695" cy="369332"/>
              </a:xfrm>
              <a:prstGeom prst="rect">
                <a:avLst/>
              </a:prstGeom>
              <a:blipFill>
                <a:blip r:embed="rId11"/>
                <a:stretch>
                  <a:fillRect l="-5882" r="-4314" b="-278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14C2A876-11CD-4029-943A-37F1B2548ED2}"/>
                  </a:ext>
                </a:extLst>
              </p:cNvPr>
              <p:cNvSpPr txBox="1"/>
              <p:nvPr/>
            </p:nvSpPr>
            <p:spPr>
              <a:xfrm>
                <a:off x="5195513" y="866744"/>
                <a:ext cx="15536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𝑄</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r>
                        <a:rPr lang="en-US" altLang="zh-TW" sz="2400" b="0" i="1" smtClean="0">
                          <a:latin typeface="Cambria Math" panose="02040503050406030204" pitchFamily="18" charset="0"/>
                        </a:rPr>
                        <m:t>=0</m:t>
                      </m:r>
                    </m:oMath>
                  </m:oMathPara>
                </a14:m>
                <a:endParaRPr lang="zh-TW" altLang="en-US" sz="2400" dirty="0"/>
              </a:p>
            </p:txBody>
          </p:sp>
        </mc:Choice>
        <mc:Fallback xmlns="">
          <p:sp>
            <p:nvSpPr>
              <p:cNvPr id="24" name="文字方塊 23">
                <a:extLst>
                  <a:ext uri="{FF2B5EF4-FFF2-40B4-BE49-F238E27FC236}">
                    <a16:creationId xmlns:a16="http://schemas.microsoft.com/office/drawing/2014/main" id="{14C2A876-11CD-4029-943A-37F1B2548ED2}"/>
                  </a:ext>
                </a:extLst>
              </p:cNvPr>
              <p:cNvSpPr txBox="1">
                <a:spLocks noRot="1" noChangeAspect="1" noMove="1" noResize="1" noEditPoints="1" noAdjustHandles="1" noChangeArrowheads="1" noChangeShapeType="1" noTextEdit="1"/>
              </p:cNvSpPr>
              <p:nvPr/>
            </p:nvSpPr>
            <p:spPr>
              <a:xfrm>
                <a:off x="5195513" y="866744"/>
                <a:ext cx="1553695" cy="369332"/>
              </a:xfrm>
              <a:prstGeom prst="rect">
                <a:avLst/>
              </a:prstGeom>
              <a:blipFill>
                <a:blip r:embed="rId12"/>
                <a:stretch>
                  <a:fillRect l="-5882" r="-4314" b="-278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B0D26C02-9AF3-4831-9382-B6B8B47B60DC}"/>
                  </a:ext>
                </a:extLst>
              </p:cNvPr>
              <p:cNvSpPr txBox="1"/>
              <p:nvPr/>
            </p:nvSpPr>
            <p:spPr>
              <a:xfrm>
                <a:off x="5195513" y="353141"/>
                <a:ext cx="15536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𝑄</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r>
                        <a:rPr lang="en-US" altLang="zh-TW" sz="2400" b="0" i="1" smtClean="0">
                          <a:latin typeface="Cambria Math" panose="02040503050406030204" pitchFamily="18" charset="0"/>
                        </a:rPr>
                        <m:t>=0</m:t>
                      </m:r>
                    </m:oMath>
                  </m:oMathPara>
                </a14:m>
                <a:endParaRPr lang="zh-TW" altLang="en-US" sz="2400" dirty="0"/>
              </a:p>
            </p:txBody>
          </p:sp>
        </mc:Choice>
        <mc:Fallback xmlns="">
          <p:sp>
            <p:nvSpPr>
              <p:cNvPr id="25" name="文字方塊 24">
                <a:extLst>
                  <a:ext uri="{FF2B5EF4-FFF2-40B4-BE49-F238E27FC236}">
                    <a16:creationId xmlns:a16="http://schemas.microsoft.com/office/drawing/2014/main" id="{B0D26C02-9AF3-4831-9382-B6B8B47B60DC}"/>
                  </a:ext>
                </a:extLst>
              </p:cNvPr>
              <p:cNvSpPr txBox="1">
                <a:spLocks noRot="1" noChangeAspect="1" noMove="1" noResize="1" noEditPoints="1" noAdjustHandles="1" noChangeArrowheads="1" noChangeShapeType="1" noTextEdit="1"/>
              </p:cNvSpPr>
              <p:nvPr/>
            </p:nvSpPr>
            <p:spPr>
              <a:xfrm>
                <a:off x="5195513" y="353141"/>
                <a:ext cx="1553695" cy="369332"/>
              </a:xfrm>
              <a:prstGeom prst="rect">
                <a:avLst/>
              </a:prstGeom>
              <a:blipFill>
                <a:blip r:embed="rId13"/>
                <a:stretch>
                  <a:fillRect l="-5882" r="-4314" b="-27869"/>
                </a:stretch>
              </a:blipFill>
            </p:spPr>
            <p:txBody>
              <a:bodyPr/>
              <a:lstStyle/>
              <a:p>
                <a:r>
                  <a:rPr lang="zh-TW" altLang="en-US">
                    <a:noFill/>
                  </a:rPr>
                  <a:t> </a:t>
                </a:r>
              </a:p>
            </p:txBody>
          </p:sp>
        </mc:Fallback>
      </mc:AlternateContent>
      <p:sp>
        <p:nvSpPr>
          <p:cNvPr id="26" name="文字方塊 25">
            <a:extLst>
              <a:ext uri="{FF2B5EF4-FFF2-40B4-BE49-F238E27FC236}">
                <a16:creationId xmlns:a16="http://schemas.microsoft.com/office/drawing/2014/main" id="{2B0BF42D-2DEF-4BA4-A613-28015A659F54}"/>
              </a:ext>
            </a:extLst>
          </p:cNvPr>
          <p:cNvSpPr txBox="1"/>
          <p:nvPr/>
        </p:nvSpPr>
        <p:spPr>
          <a:xfrm>
            <a:off x="6476214" y="817279"/>
            <a:ext cx="36764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a:t>
            </a:r>
            <a:endParaRPr lang="zh-TW" altLang="en-US" sz="2400" dirty="0"/>
          </a:p>
        </p:txBody>
      </p:sp>
      <p:sp>
        <p:nvSpPr>
          <p:cNvPr id="27" name="文字方塊 26">
            <a:extLst>
              <a:ext uri="{FF2B5EF4-FFF2-40B4-BE49-F238E27FC236}">
                <a16:creationId xmlns:a16="http://schemas.microsoft.com/office/drawing/2014/main" id="{88D191BA-40A6-456D-83EF-210ED6759500}"/>
              </a:ext>
            </a:extLst>
          </p:cNvPr>
          <p:cNvSpPr txBox="1"/>
          <p:nvPr/>
        </p:nvSpPr>
        <p:spPr>
          <a:xfrm>
            <a:off x="6843860" y="805494"/>
            <a:ext cx="2460396" cy="461665"/>
          </a:xfrm>
          <a:prstGeom prst="rect">
            <a:avLst/>
          </a:prstGeom>
          <a:noFill/>
        </p:spPr>
        <p:txBody>
          <a:bodyPr wrap="square" rtlCol="0">
            <a:spAutoFit/>
          </a:bodyPr>
          <a:lstStyle/>
          <a:p>
            <a:r>
              <a:rPr lang="en-US" altLang="zh-TW" sz="2400" dirty="0"/>
              <a:t>Always sampled</a:t>
            </a:r>
            <a:endParaRPr lang="zh-TW" altLang="en-US" sz="2400" dirty="0"/>
          </a:p>
        </p:txBody>
      </p:sp>
      <p:sp>
        <p:nvSpPr>
          <p:cNvPr id="28" name="文字方塊 27">
            <a:extLst>
              <a:ext uri="{FF2B5EF4-FFF2-40B4-BE49-F238E27FC236}">
                <a16:creationId xmlns:a16="http://schemas.microsoft.com/office/drawing/2014/main" id="{2C755755-45AD-440D-91BC-748F866FE500}"/>
              </a:ext>
            </a:extLst>
          </p:cNvPr>
          <p:cNvSpPr txBox="1"/>
          <p:nvPr/>
        </p:nvSpPr>
        <p:spPr>
          <a:xfrm>
            <a:off x="6843860" y="1326069"/>
            <a:ext cx="2460396" cy="461665"/>
          </a:xfrm>
          <a:prstGeom prst="rect">
            <a:avLst/>
          </a:prstGeom>
          <a:noFill/>
        </p:spPr>
        <p:txBody>
          <a:bodyPr wrap="square" rtlCol="0">
            <a:spAutoFit/>
          </a:bodyPr>
          <a:lstStyle/>
          <a:p>
            <a:r>
              <a:rPr lang="en-US" altLang="zh-TW" sz="2400" dirty="0"/>
              <a:t>Never explore</a:t>
            </a:r>
            <a:endParaRPr lang="zh-TW" altLang="en-US" sz="2400" dirty="0"/>
          </a:p>
        </p:txBody>
      </p:sp>
      <p:sp>
        <p:nvSpPr>
          <p:cNvPr id="29" name="文字方塊 28">
            <a:extLst>
              <a:ext uri="{FF2B5EF4-FFF2-40B4-BE49-F238E27FC236}">
                <a16:creationId xmlns:a16="http://schemas.microsoft.com/office/drawing/2014/main" id="{78E2572C-6271-4FF8-8189-46159F4146F5}"/>
              </a:ext>
            </a:extLst>
          </p:cNvPr>
          <p:cNvSpPr txBox="1"/>
          <p:nvPr/>
        </p:nvSpPr>
        <p:spPr>
          <a:xfrm>
            <a:off x="6843860" y="279624"/>
            <a:ext cx="2460396" cy="461665"/>
          </a:xfrm>
          <a:prstGeom prst="rect">
            <a:avLst/>
          </a:prstGeom>
          <a:noFill/>
        </p:spPr>
        <p:txBody>
          <a:bodyPr wrap="square" rtlCol="0">
            <a:spAutoFit/>
          </a:bodyPr>
          <a:lstStyle/>
          <a:p>
            <a:r>
              <a:rPr lang="en-US" altLang="zh-TW" sz="2400" dirty="0"/>
              <a:t>Never explore</a:t>
            </a:r>
            <a:endParaRPr lang="zh-TW" altLang="en-US" sz="2400" dirty="0"/>
          </a:p>
        </p:txBody>
      </p:sp>
      <p:sp>
        <p:nvSpPr>
          <p:cNvPr id="30" name="文字方塊 29">
            <a:extLst>
              <a:ext uri="{FF2B5EF4-FFF2-40B4-BE49-F238E27FC236}">
                <a16:creationId xmlns:a16="http://schemas.microsoft.com/office/drawing/2014/main" id="{BE6E3E84-29A0-41C7-A2F4-3CA43F1D866E}"/>
              </a:ext>
            </a:extLst>
          </p:cNvPr>
          <p:cNvSpPr txBox="1"/>
          <p:nvPr/>
        </p:nvSpPr>
        <p:spPr>
          <a:xfrm>
            <a:off x="694638" y="3317314"/>
            <a:ext cx="2111605" cy="461665"/>
          </a:xfrm>
          <a:prstGeom prst="rect">
            <a:avLst/>
          </a:prstGeom>
          <a:noFill/>
        </p:spPr>
        <p:txBody>
          <a:bodyPr wrap="square" rtlCol="0">
            <a:spAutoFit/>
          </a:bodyPr>
          <a:lstStyle/>
          <a:p>
            <a:r>
              <a:rPr lang="en-US" altLang="zh-TW" sz="2400" b="1" i="1" u="sng" dirty="0"/>
              <a:t>Epsilon Greedy</a:t>
            </a:r>
            <a:endParaRPr lang="zh-TW" altLang="en-US" sz="2400" b="1" i="1" u="sng" dirty="0"/>
          </a:p>
        </p:txBody>
      </p:sp>
      <p:sp>
        <p:nvSpPr>
          <p:cNvPr id="31" name="文字方塊 30">
            <a:extLst>
              <a:ext uri="{FF2B5EF4-FFF2-40B4-BE49-F238E27FC236}">
                <a16:creationId xmlns:a16="http://schemas.microsoft.com/office/drawing/2014/main" id="{E2101892-49D9-47BD-B7FD-7CCCFC7306BB}"/>
              </a:ext>
            </a:extLst>
          </p:cNvPr>
          <p:cNvSpPr txBox="1"/>
          <p:nvPr/>
        </p:nvSpPr>
        <p:spPr>
          <a:xfrm>
            <a:off x="694638" y="5131485"/>
            <a:ext cx="4461959" cy="461665"/>
          </a:xfrm>
          <a:prstGeom prst="rect">
            <a:avLst/>
          </a:prstGeom>
          <a:noFill/>
        </p:spPr>
        <p:txBody>
          <a:bodyPr wrap="square" rtlCol="0">
            <a:spAutoFit/>
          </a:bodyPr>
          <a:lstStyle/>
          <a:p>
            <a:r>
              <a:rPr lang="en-US" altLang="zh-TW" sz="2400" b="1" i="1" u="sng" dirty="0"/>
              <a:t>Boltzmann Exploration</a:t>
            </a:r>
            <a:endParaRPr lang="zh-TW" altLang="en-US" sz="2400" b="1" i="1" u="sng" dirty="0"/>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FEF5F618-5F03-415E-950B-67AB59EA42AD}"/>
                  </a:ext>
                </a:extLst>
              </p:cNvPr>
              <p:cNvSpPr txBox="1"/>
              <p:nvPr/>
            </p:nvSpPr>
            <p:spPr>
              <a:xfrm>
                <a:off x="4119907" y="5391417"/>
                <a:ext cx="4020139" cy="1034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𝑃</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𝑠</m:t>
                          </m:r>
                        </m:e>
                      </m:d>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𝑒𝑥𝑝</m:t>
                          </m:r>
                          <m:d>
                            <m:dPr>
                              <m:ctrlPr>
                                <a:rPr lang="en-US" altLang="zh-TW" sz="2800" b="0" i="1" smtClean="0">
                                  <a:latin typeface="Cambria Math" panose="02040503050406030204" pitchFamily="18" charset="0"/>
                                </a:rPr>
                              </m:ctrlPr>
                            </m:dPr>
                            <m:e>
                              <m:r>
                                <a:rPr lang="en-US" altLang="zh-TW" sz="2800" i="1">
                                  <a:latin typeface="Cambria Math" panose="02040503050406030204" pitchFamily="18" charset="0"/>
                                </a:rPr>
                                <m:t>𝑄</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i="1">
                                      <a:latin typeface="Cambria Math" panose="02040503050406030204" pitchFamily="18" charset="0"/>
                                    </a:rPr>
                                    <m:t>,</m:t>
                                  </m:r>
                                  <m:r>
                                    <a:rPr lang="en-US" altLang="zh-TW" sz="2800" i="1">
                                      <a:latin typeface="Cambria Math" panose="02040503050406030204" pitchFamily="18" charset="0"/>
                                    </a:rPr>
                                    <m:t>𝑎</m:t>
                                  </m:r>
                                </m:e>
                              </m:d>
                            </m:e>
                          </m:d>
                        </m:num>
                        <m:den>
                          <m:nary>
                            <m:naryPr>
                              <m:chr m:val="∑"/>
                              <m:supHide m:val="on"/>
                              <m:ctrlPr>
                                <a:rPr lang="en-US" altLang="zh-TW" sz="2800" b="0" i="1" smtClean="0">
                                  <a:latin typeface="Cambria Math" panose="02040503050406030204" pitchFamily="18" charset="0"/>
                                </a:rPr>
                              </m:ctrlPr>
                            </m:naryPr>
                            <m:sub>
                              <m:r>
                                <m:rPr>
                                  <m:brk m:alnAt="7"/>
                                </m:rPr>
                                <a:rPr lang="en-US" altLang="zh-TW" sz="2800" b="0" i="1" smtClean="0">
                                  <a:latin typeface="Cambria Math" panose="02040503050406030204" pitchFamily="18" charset="0"/>
                                </a:rPr>
                                <m:t>𝑎</m:t>
                              </m:r>
                            </m:sub>
                            <m:sup/>
                            <m:e>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𝑄</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i="1">
                                          <a:latin typeface="Cambria Math" panose="02040503050406030204" pitchFamily="18" charset="0"/>
                                        </a:rPr>
                                        <m:t>,</m:t>
                                      </m:r>
                                      <m:r>
                                        <a:rPr lang="en-US" altLang="zh-TW" sz="2800" i="1">
                                          <a:latin typeface="Cambria Math" panose="02040503050406030204" pitchFamily="18" charset="0"/>
                                        </a:rPr>
                                        <m:t>𝑎</m:t>
                                      </m:r>
                                    </m:e>
                                  </m:d>
                                </m:e>
                              </m:d>
                            </m:e>
                          </m:nary>
                        </m:den>
                      </m:f>
                    </m:oMath>
                  </m:oMathPara>
                </a14:m>
                <a:endParaRPr lang="zh-TW" altLang="en-US" sz="2800" dirty="0"/>
              </a:p>
            </p:txBody>
          </p:sp>
        </mc:Choice>
        <mc:Fallback xmlns="">
          <p:sp>
            <p:nvSpPr>
              <p:cNvPr id="36" name="文字方塊 35">
                <a:extLst>
                  <a:ext uri="{FF2B5EF4-FFF2-40B4-BE49-F238E27FC236}">
                    <a16:creationId xmlns:a16="http://schemas.microsoft.com/office/drawing/2014/main" id="{FEF5F618-5F03-415E-950B-67AB59EA42AD}"/>
                  </a:ext>
                </a:extLst>
              </p:cNvPr>
              <p:cNvSpPr txBox="1">
                <a:spLocks noRot="1" noChangeAspect="1" noMove="1" noResize="1" noEditPoints="1" noAdjustHandles="1" noChangeArrowheads="1" noChangeShapeType="1" noTextEdit="1"/>
              </p:cNvSpPr>
              <p:nvPr/>
            </p:nvSpPr>
            <p:spPr>
              <a:xfrm>
                <a:off x="4119907" y="5391417"/>
                <a:ext cx="4020139" cy="103464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7B5873BA-B095-47C6-A91C-CA64B3A8C674}"/>
                  </a:ext>
                </a:extLst>
              </p:cNvPr>
              <p:cNvSpPr txBox="1"/>
              <p:nvPr/>
            </p:nvSpPr>
            <p:spPr>
              <a:xfrm>
                <a:off x="2872231" y="3301945"/>
                <a:ext cx="3936476"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14:m>
                  <m:oMath xmlns:m="http://schemas.openxmlformats.org/officeDocument/2006/math">
                    <m:r>
                      <a:rPr lang="zh-TW" altLang="en-US" sz="2400" i="1">
                        <a:latin typeface="Cambria Math" panose="02040503050406030204" pitchFamily="18" charset="0"/>
                      </a:rPr>
                      <m:t>𝜀</m:t>
                    </m:r>
                  </m:oMath>
                </a14:m>
                <a:r>
                  <a:rPr lang="zh-TW" altLang="en-US" sz="2400" dirty="0"/>
                  <a:t> </a:t>
                </a:r>
                <a:r>
                  <a:rPr lang="en-US" altLang="zh-TW" sz="2400" dirty="0"/>
                  <a:t>would decay during learning</a:t>
                </a:r>
                <a:endParaRPr lang="zh-TW" altLang="en-US" sz="2400" dirty="0"/>
              </a:p>
            </p:txBody>
          </p:sp>
        </mc:Choice>
        <mc:Fallback xmlns="">
          <p:sp>
            <p:nvSpPr>
              <p:cNvPr id="37" name="文字方塊 36">
                <a:extLst>
                  <a:ext uri="{FF2B5EF4-FFF2-40B4-BE49-F238E27FC236}">
                    <a16:creationId xmlns:a16="http://schemas.microsoft.com/office/drawing/2014/main" id="{7B5873BA-B095-47C6-A91C-CA64B3A8C674}"/>
                  </a:ext>
                </a:extLst>
              </p:cNvPr>
              <p:cNvSpPr txBox="1">
                <a:spLocks noRot="1" noChangeAspect="1" noMove="1" noResize="1" noEditPoints="1" noAdjustHandles="1" noChangeArrowheads="1" noChangeShapeType="1" noTextEdit="1"/>
              </p:cNvSpPr>
              <p:nvPr/>
            </p:nvSpPr>
            <p:spPr>
              <a:xfrm>
                <a:off x="2872231" y="3301945"/>
                <a:ext cx="3936476" cy="461665"/>
              </a:xfrm>
              <a:prstGeom prst="rect">
                <a:avLst/>
              </a:prstGeom>
              <a:blipFill>
                <a:blip r:embed="rId15"/>
                <a:stretch>
                  <a:fillRect t="-10526" r="-927" b="-289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10926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23" grpId="0"/>
      <p:bldP spid="24" grpId="0"/>
      <p:bldP spid="25" grpId="0"/>
      <p:bldP spid="26" grpId="0" animBg="1"/>
      <p:bldP spid="27" grpId="0"/>
      <p:bldP spid="28" grpId="0"/>
      <p:bldP spid="29" grpId="0"/>
      <p:bldP spid="30" grpId="0"/>
      <p:bldP spid="31" grpId="0"/>
      <p:bldP spid="36" grpId="0"/>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89863-FAFE-44D6-9868-43FCA15D528F}"/>
              </a:ext>
            </a:extLst>
          </p:cNvPr>
          <p:cNvSpPr>
            <a:spLocks noGrp="1"/>
          </p:cNvSpPr>
          <p:nvPr>
            <p:ph type="title"/>
          </p:nvPr>
        </p:nvSpPr>
        <p:spPr/>
        <p:txBody>
          <a:bodyPr/>
          <a:lstStyle/>
          <a:p>
            <a:r>
              <a:rPr lang="en-US" altLang="zh-TW" dirty="0"/>
              <a:t>Replay Buffer</a:t>
            </a:r>
            <a:endParaRPr lang="zh-TW" altLang="en-US" dirty="0"/>
          </a:p>
        </p:txBody>
      </p:sp>
      <mc:AlternateContent xmlns:mc="http://schemas.openxmlformats.org/markup-compatibility/2006" xmlns:a14="http://schemas.microsoft.com/office/drawing/2010/main">
        <mc:Choice Requires="a14">
          <p:graphicFrame>
            <p:nvGraphicFramePr>
              <p:cNvPr id="4" name="內容版面配置區 3">
                <a:extLst>
                  <a:ext uri="{FF2B5EF4-FFF2-40B4-BE49-F238E27FC236}">
                    <a16:creationId xmlns:a16="http://schemas.microsoft.com/office/drawing/2014/main" id="{22C93C3D-F7F6-40B6-B5D2-7DDB6E793E82}"/>
                  </a:ext>
                </a:extLst>
              </p:cNvPr>
              <p:cNvGraphicFramePr>
                <a:graphicFrameLocks/>
              </p:cNvGraphicFramePr>
              <p:nvPr>
                <p:extLst>
                  <p:ext uri="{D42A27DB-BD31-4B8C-83A1-F6EECF244321}">
                    <p14:modId xmlns:p14="http://schemas.microsoft.com/office/powerpoint/2010/main" val="2243561019"/>
                  </p:ext>
                </p:extLst>
              </p:nvPr>
            </p:nvGraphicFramePr>
            <p:xfrm>
              <a:off x="-305001" y="186167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內容版面配置區 3">
                <a:extLst>
                  <a:ext uri="{FF2B5EF4-FFF2-40B4-BE49-F238E27FC236}">
                    <a16:creationId xmlns:a16="http://schemas.microsoft.com/office/drawing/2014/main" id="{22C93C3D-F7F6-40B6-B5D2-7DDB6E793E82}"/>
                  </a:ext>
                </a:extLst>
              </p:cNvPr>
              <p:cNvGraphicFramePr>
                <a:graphicFrameLocks/>
              </p:cNvGraphicFramePr>
              <p:nvPr>
                <p:extLst>
                  <p:ext uri="{D42A27DB-BD31-4B8C-83A1-F6EECF244321}">
                    <p14:modId xmlns:p14="http://schemas.microsoft.com/office/powerpoint/2010/main" val="2243561019"/>
                  </p:ext>
                </p:extLst>
              </p:nvPr>
            </p:nvGraphicFramePr>
            <p:xfrm>
              <a:off x="-305001" y="1861670"/>
              <a:ext cx="78867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C350BD7-A51B-4339-A0FD-C978913C0E1A}"/>
                  </a:ext>
                </a:extLst>
              </p:cNvPr>
              <p:cNvSpPr txBox="1"/>
              <p:nvPr/>
            </p:nvSpPr>
            <p:spPr>
              <a:xfrm>
                <a:off x="-139901" y="3514119"/>
                <a:ext cx="1621064" cy="52322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zh-TW" altLang="en-US" sz="2800" i="1" smtClean="0">
                          <a:latin typeface="Cambria Math" panose="02040503050406030204" pitchFamily="18" charset="0"/>
                        </a:rPr>
                        <m:t>𝜋</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b="0" i="1" smtClean="0">
                              <a:latin typeface="Cambria Math" panose="02040503050406030204" pitchFamily="18" charset="0"/>
                            </a:rPr>
                            <m:t>′</m:t>
                          </m:r>
                        </m:sup>
                      </m:sSup>
                    </m:oMath>
                  </m:oMathPara>
                </a14:m>
                <a:endParaRPr lang="zh-TW" altLang="en-US" sz="2800" dirty="0"/>
              </a:p>
            </p:txBody>
          </p:sp>
        </mc:Choice>
        <mc:Fallback xmlns="">
          <p:sp>
            <p:nvSpPr>
              <p:cNvPr id="6" name="文字方塊 5">
                <a:extLst>
                  <a:ext uri="{FF2B5EF4-FFF2-40B4-BE49-F238E27FC236}">
                    <a16:creationId xmlns:a16="http://schemas.microsoft.com/office/drawing/2014/main" id="{0C350BD7-A51B-4339-A0FD-C978913C0E1A}"/>
                  </a:ext>
                </a:extLst>
              </p:cNvPr>
              <p:cNvSpPr txBox="1">
                <a:spLocks noRot="1" noChangeAspect="1" noMove="1" noResize="1" noEditPoints="1" noAdjustHandles="1" noChangeArrowheads="1" noChangeShapeType="1" noTextEdit="1"/>
              </p:cNvSpPr>
              <p:nvPr/>
            </p:nvSpPr>
            <p:spPr>
              <a:xfrm>
                <a:off x="-139901" y="3514119"/>
                <a:ext cx="1621064" cy="523220"/>
              </a:xfrm>
              <a:prstGeom prst="rect">
                <a:avLst/>
              </a:prstGeom>
              <a:blipFill>
                <a:blip r:embed="rId11"/>
                <a:stretch>
                  <a:fillRect/>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0BC145A2-BB03-46A1-8E85-81392C163AA6}"/>
              </a:ext>
            </a:extLst>
          </p:cNvPr>
          <p:cNvSpPr txBox="1"/>
          <p:nvPr/>
        </p:nvSpPr>
        <p:spPr>
          <a:xfrm>
            <a:off x="4929937" y="383003"/>
            <a:ext cx="1058779" cy="461665"/>
          </a:xfrm>
          <a:prstGeom prst="rect">
            <a:avLst/>
          </a:prstGeom>
          <a:noFill/>
        </p:spPr>
        <p:txBody>
          <a:bodyPr wrap="square" rtlCol="0">
            <a:spAutoFit/>
          </a:bodyPr>
          <a:lstStyle/>
          <a:p>
            <a:r>
              <a:rPr lang="en-US" altLang="zh-TW" sz="2400" dirty="0"/>
              <a:t>Buffer </a:t>
            </a:r>
            <a:endParaRPr lang="zh-TW" altLang="en-US" sz="2400" dirty="0"/>
          </a:p>
        </p:txBody>
      </p:sp>
      <p:grpSp>
        <p:nvGrpSpPr>
          <p:cNvPr id="16" name="群組 15">
            <a:extLst>
              <a:ext uri="{FF2B5EF4-FFF2-40B4-BE49-F238E27FC236}">
                <a16:creationId xmlns:a16="http://schemas.microsoft.com/office/drawing/2014/main" id="{16C4C908-EE67-450E-A762-75D91EBCC352}"/>
              </a:ext>
            </a:extLst>
          </p:cNvPr>
          <p:cNvGrpSpPr/>
          <p:nvPr/>
        </p:nvGrpSpPr>
        <p:grpSpPr>
          <a:xfrm>
            <a:off x="6102569" y="209023"/>
            <a:ext cx="1045846" cy="2631696"/>
            <a:chOff x="6169946" y="166111"/>
            <a:chExt cx="1045846" cy="2631696"/>
          </a:xfrm>
        </p:grpSpPr>
        <p:sp>
          <p:nvSpPr>
            <p:cNvPr id="8" name="文字方塊 7">
              <a:extLst>
                <a:ext uri="{FF2B5EF4-FFF2-40B4-BE49-F238E27FC236}">
                  <a16:creationId xmlns:a16="http://schemas.microsoft.com/office/drawing/2014/main" id="{C51E6855-7A7E-4408-BBB5-404E3F1DC334}"/>
                </a:ext>
              </a:extLst>
            </p:cNvPr>
            <p:cNvSpPr txBox="1"/>
            <p:nvPr/>
          </p:nvSpPr>
          <p:spPr>
            <a:xfrm rot="5400000">
              <a:off x="6376913" y="313972"/>
              <a:ext cx="757387" cy="461665"/>
            </a:xfrm>
            <a:prstGeom prst="rect">
              <a:avLst/>
            </a:prstGeom>
            <a:noFill/>
          </p:spPr>
          <p:txBody>
            <a:bodyPr wrap="square" rtlCol="0">
              <a:spAutoFit/>
            </a:bodyPr>
            <a:lstStyle/>
            <a:p>
              <a:pPr algn="ctr"/>
              <a:r>
                <a:rPr lang="en-US" altLang="zh-TW" sz="2400" b="1" dirty="0"/>
                <a:t>…</a:t>
              </a:r>
              <a:endParaRPr lang="zh-TW" altLang="en-US" sz="2400" b="1" dirty="0"/>
            </a:p>
          </p:txBody>
        </p:sp>
        <p:sp>
          <p:nvSpPr>
            <p:cNvPr id="9" name="文字方塊 8">
              <a:extLst>
                <a:ext uri="{FF2B5EF4-FFF2-40B4-BE49-F238E27FC236}">
                  <a16:creationId xmlns:a16="http://schemas.microsoft.com/office/drawing/2014/main" id="{6CDA070C-ECB9-4754-8219-B78642FB3289}"/>
                </a:ext>
              </a:extLst>
            </p:cNvPr>
            <p:cNvSpPr txBox="1"/>
            <p:nvPr/>
          </p:nvSpPr>
          <p:spPr>
            <a:xfrm rot="5400000">
              <a:off x="6400802" y="2188281"/>
              <a:ext cx="757387" cy="461665"/>
            </a:xfrm>
            <a:prstGeom prst="rect">
              <a:avLst/>
            </a:prstGeom>
            <a:noFill/>
          </p:spPr>
          <p:txBody>
            <a:bodyPr wrap="square" rtlCol="0">
              <a:spAutoFit/>
            </a:bodyPr>
            <a:lstStyle/>
            <a:p>
              <a:pPr algn="ctr"/>
              <a:r>
                <a:rPr lang="en-US" altLang="zh-TW" sz="2400" b="1" dirty="0"/>
                <a:t>…</a:t>
              </a:r>
              <a:endParaRPr lang="zh-TW" altLang="en-US" sz="2400" b="1" dirty="0"/>
            </a:p>
          </p:txBody>
        </p:sp>
        <p:sp>
          <p:nvSpPr>
            <p:cNvPr id="10" name="矩形 9">
              <a:extLst>
                <a:ext uri="{FF2B5EF4-FFF2-40B4-BE49-F238E27FC236}">
                  <a16:creationId xmlns:a16="http://schemas.microsoft.com/office/drawing/2014/main" id="{A6493CA7-E02B-47D3-A438-7D1CA22D06B0}"/>
                </a:ext>
              </a:extLst>
            </p:cNvPr>
            <p:cNvSpPr/>
            <p:nvPr/>
          </p:nvSpPr>
          <p:spPr>
            <a:xfrm>
              <a:off x="6169946" y="724482"/>
              <a:ext cx="1045846" cy="28635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exp</a:t>
              </a:r>
              <a:endParaRPr lang="zh-TW" altLang="en-US" sz="2400" dirty="0"/>
            </a:p>
          </p:txBody>
        </p:sp>
        <p:sp>
          <p:nvSpPr>
            <p:cNvPr id="11" name="矩形 10">
              <a:extLst>
                <a:ext uri="{FF2B5EF4-FFF2-40B4-BE49-F238E27FC236}">
                  <a16:creationId xmlns:a16="http://schemas.microsoft.com/office/drawing/2014/main" id="{F00770BE-7696-4155-BF3F-4EB37D2F75A9}"/>
                </a:ext>
              </a:extLst>
            </p:cNvPr>
            <p:cNvSpPr/>
            <p:nvPr/>
          </p:nvSpPr>
          <p:spPr>
            <a:xfrm>
              <a:off x="6169946" y="1104833"/>
              <a:ext cx="1045846" cy="2863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exp</a:t>
              </a:r>
              <a:endParaRPr lang="zh-TW" altLang="en-US" sz="2400" dirty="0"/>
            </a:p>
          </p:txBody>
        </p:sp>
        <p:sp>
          <p:nvSpPr>
            <p:cNvPr id="12" name="矩形 11">
              <a:extLst>
                <a:ext uri="{FF2B5EF4-FFF2-40B4-BE49-F238E27FC236}">
                  <a16:creationId xmlns:a16="http://schemas.microsoft.com/office/drawing/2014/main" id="{960BD0C7-FC78-4D94-A687-43C3E05EEA37}"/>
                </a:ext>
              </a:extLst>
            </p:cNvPr>
            <p:cNvSpPr/>
            <p:nvPr/>
          </p:nvSpPr>
          <p:spPr>
            <a:xfrm>
              <a:off x="6169946" y="1507885"/>
              <a:ext cx="1045846" cy="2863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exp</a:t>
              </a:r>
              <a:endParaRPr lang="zh-TW" altLang="en-US" sz="2400" dirty="0"/>
            </a:p>
          </p:txBody>
        </p:sp>
        <p:sp>
          <p:nvSpPr>
            <p:cNvPr id="13" name="矩形 12">
              <a:extLst>
                <a:ext uri="{FF2B5EF4-FFF2-40B4-BE49-F238E27FC236}">
                  <a16:creationId xmlns:a16="http://schemas.microsoft.com/office/drawing/2014/main" id="{DFFFDB6F-B001-4BFC-8129-A7B7B8AE4ACD}"/>
                </a:ext>
              </a:extLst>
            </p:cNvPr>
            <p:cNvSpPr/>
            <p:nvPr/>
          </p:nvSpPr>
          <p:spPr>
            <a:xfrm>
              <a:off x="6169946" y="1893285"/>
              <a:ext cx="1045846" cy="28635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exp</a:t>
              </a:r>
              <a:endParaRPr lang="zh-TW" altLang="en-US" sz="2400" dirty="0"/>
            </a:p>
          </p:txBody>
        </p:sp>
      </p:gr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0FC4A46-2469-4551-B91A-E70842444727}"/>
                  </a:ext>
                </a:extLst>
              </p:cNvPr>
              <p:cNvSpPr txBox="1"/>
              <p:nvPr/>
            </p:nvSpPr>
            <p:spPr>
              <a:xfrm>
                <a:off x="7360323" y="1487067"/>
                <a:ext cx="17928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4" name="文字方塊 13">
                <a:extLst>
                  <a:ext uri="{FF2B5EF4-FFF2-40B4-BE49-F238E27FC236}">
                    <a16:creationId xmlns:a16="http://schemas.microsoft.com/office/drawing/2014/main" id="{F0FC4A46-2469-4551-B91A-E70842444727}"/>
                  </a:ext>
                </a:extLst>
              </p:cNvPr>
              <p:cNvSpPr txBox="1">
                <a:spLocks noRot="1" noChangeAspect="1" noMove="1" noResize="1" noEditPoints="1" noAdjustHandles="1" noChangeArrowheads="1" noChangeShapeType="1" noTextEdit="1"/>
              </p:cNvSpPr>
              <p:nvPr/>
            </p:nvSpPr>
            <p:spPr>
              <a:xfrm>
                <a:off x="7360323" y="1487067"/>
                <a:ext cx="1792863" cy="369332"/>
              </a:xfrm>
              <a:prstGeom prst="rect">
                <a:avLst/>
              </a:prstGeom>
              <a:blipFill>
                <a:blip r:embed="rId12"/>
                <a:stretch>
                  <a:fillRect b="-14754"/>
                </a:stretch>
              </a:blipFill>
            </p:spPr>
            <p:txBody>
              <a:bodyPr/>
              <a:lstStyle/>
              <a:p>
                <a:r>
                  <a:rPr lang="zh-TW" altLang="en-US">
                    <a:noFill/>
                  </a:rPr>
                  <a:t> </a:t>
                </a:r>
              </a:p>
            </p:txBody>
          </p:sp>
        </mc:Fallback>
      </mc:AlternateContent>
      <p:sp>
        <p:nvSpPr>
          <p:cNvPr id="15" name="箭號: 向右 14">
            <a:extLst>
              <a:ext uri="{FF2B5EF4-FFF2-40B4-BE49-F238E27FC236}">
                <a16:creationId xmlns:a16="http://schemas.microsoft.com/office/drawing/2014/main" id="{CE473A65-B085-4161-8D93-997F1A253920}"/>
              </a:ext>
            </a:extLst>
          </p:cNvPr>
          <p:cNvSpPr/>
          <p:nvPr/>
        </p:nvSpPr>
        <p:spPr>
          <a:xfrm>
            <a:off x="7186915" y="1517166"/>
            <a:ext cx="218248" cy="3674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FD731A8-7ADC-4CF7-B127-65C635E96761}"/>
              </a:ext>
            </a:extLst>
          </p:cNvPr>
          <p:cNvSpPr/>
          <p:nvPr/>
        </p:nvSpPr>
        <p:spPr>
          <a:xfrm>
            <a:off x="5900286" y="383003"/>
            <a:ext cx="1416303" cy="22683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752638B7-B0FC-4417-BA46-333DD5D06435}"/>
              </a:ext>
            </a:extLst>
          </p:cNvPr>
          <p:cNvSpPr/>
          <p:nvPr/>
        </p:nvSpPr>
        <p:spPr>
          <a:xfrm>
            <a:off x="5190462" y="2133528"/>
            <a:ext cx="611625" cy="54886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C1B9F446-A19B-4EC5-8EC7-E3E652135825}"/>
              </a:ext>
            </a:extLst>
          </p:cNvPr>
          <p:cNvSpPr txBox="1"/>
          <p:nvPr/>
        </p:nvSpPr>
        <p:spPr>
          <a:xfrm>
            <a:off x="1959529" y="1412230"/>
            <a:ext cx="4216729" cy="461665"/>
          </a:xfrm>
          <a:prstGeom prst="rect">
            <a:avLst/>
          </a:prstGeom>
          <a:noFill/>
        </p:spPr>
        <p:txBody>
          <a:bodyPr wrap="square" rtlCol="0">
            <a:spAutoFit/>
          </a:bodyPr>
          <a:lstStyle/>
          <a:p>
            <a:r>
              <a:rPr lang="en-US" altLang="zh-TW" sz="2400" dirty="0"/>
              <a:t>Put the experience into buffer.</a:t>
            </a:r>
            <a:endParaRPr lang="zh-TW" altLang="en-US" sz="2400" dirty="0"/>
          </a:p>
        </p:txBody>
      </p:sp>
      <p:sp>
        <p:nvSpPr>
          <p:cNvPr id="20" name="文字方塊 19">
            <a:extLst>
              <a:ext uri="{FF2B5EF4-FFF2-40B4-BE49-F238E27FC236}">
                <a16:creationId xmlns:a16="http://schemas.microsoft.com/office/drawing/2014/main" id="{8618B3E8-8E36-452D-8EFF-0663F2358109}"/>
              </a:ext>
            </a:extLst>
          </p:cNvPr>
          <p:cNvSpPr txBox="1"/>
          <p:nvPr/>
        </p:nvSpPr>
        <p:spPr>
          <a:xfrm>
            <a:off x="5802087" y="2682392"/>
            <a:ext cx="3105636" cy="1200329"/>
          </a:xfrm>
          <a:prstGeom prst="rect">
            <a:avLst/>
          </a:prstGeom>
          <a:noFill/>
        </p:spPr>
        <p:txBody>
          <a:bodyPr wrap="square" rtlCol="0">
            <a:spAutoFit/>
          </a:bodyPr>
          <a:lstStyle/>
          <a:p>
            <a:r>
              <a:rPr lang="en-US" altLang="zh-TW" sz="2400" dirty="0"/>
              <a:t>The experience in the buffer comes from different policies.</a:t>
            </a:r>
            <a:endParaRPr lang="zh-TW" altLang="en-US" sz="2400" dirty="0"/>
          </a:p>
        </p:txBody>
      </p:sp>
      <p:sp>
        <p:nvSpPr>
          <p:cNvPr id="21" name="文字方塊 20">
            <a:extLst>
              <a:ext uri="{FF2B5EF4-FFF2-40B4-BE49-F238E27FC236}">
                <a16:creationId xmlns:a16="http://schemas.microsoft.com/office/drawing/2014/main" id="{A3DE46C8-65D3-47EE-B181-EC97C22C732B}"/>
              </a:ext>
            </a:extLst>
          </p:cNvPr>
          <p:cNvSpPr txBox="1"/>
          <p:nvPr/>
        </p:nvSpPr>
        <p:spPr>
          <a:xfrm>
            <a:off x="5802087" y="3801369"/>
            <a:ext cx="3380229" cy="830997"/>
          </a:xfrm>
          <a:prstGeom prst="rect">
            <a:avLst/>
          </a:prstGeom>
          <a:noFill/>
        </p:spPr>
        <p:txBody>
          <a:bodyPr wrap="square" rtlCol="0">
            <a:spAutoFit/>
          </a:bodyPr>
          <a:lstStyle/>
          <a:p>
            <a:r>
              <a:rPr lang="en-US" altLang="zh-TW" sz="2400" dirty="0"/>
              <a:t>Drop the old experience if the buffer is full.</a:t>
            </a:r>
            <a:endParaRPr lang="zh-TW" altLang="en-US" sz="2400" dirty="0"/>
          </a:p>
        </p:txBody>
      </p:sp>
    </p:spTree>
    <p:extLst>
      <p:ext uri="{BB962C8B-B14F-4D97-AF65-F5344CB8AC3E}">
        <p14:creationId xmlns:p14="http://schemas.microsoft.com/office/powerpoint/2010/main" val="10529003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89863-FAFE-44D6-9868-43FCA15D528F}"/>
              </a:ext>
            </a:extLst>
          </p:cNvPr>
          <p:cNvSpPr>
            <a:spLocks noGrp="1"/>
          </p:cNvSpPr>
          <p:nvPr>
            <p:ph type="title"/>
          </p:nvPr>
        </p:nvSpPr>
        <p:spPr/>
        <p:txBody>
          <a:bodyPr/>
          <a:lstStyle/>
          <a:p>
            <a:r>
              <a:rPr lang="en-US" altLang="zh-TW" dirty="0"/>
              <a:t>Replay Buffer</a:t>
            </a:r>
            <a:endParaRPr lang="zh-TW" altLang="en-US" dirty="0"/>
          </a:p>
        </p:txBody>
      </p:sp>
      <mc:AlternateContent xmlns:mc="http://schemas.openxmlformats.org/markup-compatibility/2006" xmlns:a14="http://schemas.microsoft.com/office/drawing/2010/main">
        <mc:Choice Requires="a14">
          <p:graphicFrame>
            <p:nvGraphicFramePr>
              <p:cNvPr id="4" name="內容版面配置區 3">
                <a:extLst>
                  <a:ext uri="{FF2B5EF4-FFF2-40B4-BE49-F238E27FC236}">
                    <a16:creationId xmlns:a16="http://schemas.microsoft.com/office/drawing/2014/main" id="{22C93C3D-F7F6-40B6-B5D2-7DDB6E793E82}"/>
                  </a:ext>
                </a:extLst>
              </p:cNvPr>
              <p:cNvGraphicFramePr>
                <a:graphicFrameLocks/>
              </p:cNvGraphicFramePr>
              <p:nvPr>
                <p:extLst/>
              </p:nvPr>
            </p:nvGraphicFramePr>
            <p:xfrm>
              <a:off x="-305001" y="186167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內容版面配置區 3">
                <a:extLst>
                  <a:ext uri="{FF2B5EF4-FFF2-40B4-BE49-F238E27FC236}">
                    <a16:creationId xmlns:a16="http://schemas.microsoft.com/office/drawing/2014/main" id="{22C93C3D-F7F6-40B6-B5D2-7DDB6E793E82}"/>
                  </a:ext>
                </a:extLst>
              </p:cNvPr>
              <p:cNvGraphicFramePr>
                <a:graphicFrameLocks/>
              </p:cNvGraphicFramePr>
              <p:nvPr>
                <p:extLst/>
              </p:nvPr>
            </p:nvGraphicFramePr>
            <p:xfrm>
              <a:off x="-305001" y="1861670"/>
              <a:ext cx="78867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C350BD7-A51B-4339-A0FD-C978913C0E1A}"/>
                  </a:ext>
                </a:extLst>
              </p:cNvPr>
              <p:cNvSpPr txBox="1"/>
              <p:nvPr/>
            </p:nvSpPr>
            <p:spPr>
              <a:xfrm>
                <a:off x="-139901" y="3514119"/>
                <a:ext cx="1621064" cy="52322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zh-TW" altLang="en-US" sz="2800" i="1" smtClean="0">
                          <a:latin typeface="Cambria Math" panose="02040503050406030204" pitchFamily="18" charset="0"/>
                        </a:rPr>
                        <m:t>𝜋</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b="0" i="1" smtClean="0">
                              <a:latin typeface="Cambria Math" panose="02040503050406030204" pitchFamily="18" charset="0"/>
                            </a:rPr>
                            <m:t>′</m:t>
                          </m:r>
                        </m:sup>
                      </m:sSup>
                    </m:oMath>
                  </m:oMathPara>
                </a14:m>
                <a:endParaRPr lang="zh-TW" altLang="en-US" sz="2800" dirty="0"/>
              </a:p>
            </p:txBody>
          </p:sp>
        </mc:Choice>
        <mc:Fallback xmlns="">
          <p:sp>
            <p:nvSpPr>
              <p:cNvPr id="6" name="文字方塊 5">
                <a:extLst>
                  <a:ext uri="{FF2B5EF4-FFF2-40B4-BE49-F238E27FC236}">
                    <a16:creationId xmlns:a16="http://schemas.microsoft.com/office/drawing/2014/main" id="{0C350BD7-A51B-4339-A0FD-C978913C0E1A}"/>
                  </a:ext>
                </a:extLst>
              </p:cNvPr>
              <p:cNvSpPr txBox="1">
                <a:spLocks noRot="1" noChangeAspect="1" noMove="1" noResize="1" noEditPoints="1" noAdjustHandles="1" noChangeArrowheads="1" noChangeShapeType="1" noTextEdit="1"/>
              </p:cNvSpPr>
              <p:nvPr/>
            </p:nvSpPr>
            <p:spPr>
              <a:xfrm>
                <a:off x="-139901" y="3514119"/>
                <a:ext cx="1621064" cy="523220"/>
              </a:xfrm>
              <a:prstGeom prst="rect">
                <a:avLst/>
              </a:prstGeom>
              <a:blipFill>
                <a:blip r:embed="rId11"/>
                <a:stretch>
                  <a:fillRect/>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0BC145A2-BB03-46A1-8E85-81392C163AA6}"/>
              </a:ext>
            </a:extLst>
          </p:cNvPr>
          <p:cNvSpPr txBox="1"/>
          <p:nvPr/>
        </p:nvSpPr>
        <p:spPr>
          <a:xfrm>
            <a:off x="4929937" y="383003"/>
            <a:ext cx="1058779" cy="461665"/>
          </a:xfrm>
          <a:prstGeom prst="rect">
            <a:avLst/>
          </a:prstGeom>
          <a:noFill/>
        </p:spPr>
        <p:txBody>
          <a:bodyPr wrap="square" rtlCol="0">
            <a:spAutoFit/>
          </a:bodyPr>
          <a:lstStyle/>
          <a:p>
            <a:r>
              <a:rPr lang="en-US" altLang="zh-TW" sz="2400" dirty="0"/>
              <a:t>Buffer </a:t>
            </a:r>
            <a:endParaRPr lang="zh-TW" altLang="en-US" sz="2400" dirty="0"/>
          </a:p>
        </p:txBody>
      </p:sp>
      <p:grpSp>
        <p:nvGrpSpPr>
          <p:cNvPr id="16" name="群組 15">
            <a:extLst>
              <a:ext uri="{FF2B5EF4-FFF2-40B4-BE49-F238E27FC236}">
                <a16:creationId xmlns:a16="http://schemas.microsoft.com/office/drawing/2014/main" id="{16C4C908-EE67-450E-A762-75D91EBCC352}"/>
              </a:ext>
            </a:extLst>
          </p:cNvPr>
          <p:cNvGrpSpPr/>
          <p:nvPr/>
        </p:nvGrpSpPr>
        <p:grpSpPr>
          <a:xfrm>
            <a:off x="6102569" y="209023"/>
            <a:ext cx="1045846" cy="2631696"/>
            <a:chOff x="6169946" y="166111"/>
            <a:chExt cx="1045846" cy="2631696"/>
          </a:xfrm>
        </p:grpSpPr>
        <p:sp>
          <p:nvSpPr>
            <p:cNvPr id="8" name="文字方塊 7">
              <a:extLst>
                <a:ext uri="{FF2B5EF4-FFF2-40B4-BE49-F238E27FC236}">
                  <a16:creationId xmlns:a16="http://schemas.microsoft.com/office/drawing/2014/main" id="{C51E6855-7A7E-4408-BBB5-404E3F1DC334}"/>
                </a:ext>
              </a:extLst>
            </p:cNvPr>
            <p:cNvSpPr txBox="1"/>
            <p:nvPr/>
          </p:nvSpPr>
          <p:spPr>
            <a:xfrm rot="5400000">
              <a:off x="6376913" y="313972"/>
              <a:ext cx="757387" cy="461665"/>
            </a:xfrm>
            <a:prstGeom prst="rect">
              <a:avLst/>
            </a:prstGeom>
            <a:noFill/>
          </p:spPr>
          <p:txBody>
            <a:bodyPr wrap="square" rtlCol="0">
              <a:spAutoFit/>
            </a:bodyPr>
            <a:lstStyle/>
            <a:p>
              <a:pPr algn="ctr"/>
              <a:r>
                <a:rPr lang="en-US" altLang="zh-TW" sz="2400" b="1" dirty="0"/>
                <a:t>…</a:t>
              </a:r>
              <a:endParaRPr lang="zh-TW" altLang="en-US" sz="2400" b="1" dirty="0"/>
            </a:p>
          </p:txBody>
        </p:sp>
        <p:sp>
          <p:nvSpPr>
            <p:cNvPr id="9" name="文字方塊 8">
              <a:extLst>
                <a:ext uri="{FF2B5EF4-FFF2-40B4-BE49-F238E27FC236}">
                  <a16:creationId xmlns:a16="http://schemas.microsoft.com/office/drawing/2014/main" id="{6CDA070C-ECB9-4754-8219-B78642FB3289}"/>
                </a:ext>
              </a:extLst>
            </p:cNvPr>
            <p:cNvSpPr txBox="1"/>
            <p:nvPr/>
          </p:nvSpPr>
          <p:spPr>
            <a:xfrm rot="5400000">
              <a:off x="6400802" y="2188281"/>
              <a:ext cx="757387" cy="461665"/>
            </a:xfrm>
            <a:prstGeom prst="rect">
              <a:avLst/>
            </a:prstGeom>
            <a:noFill/>
          </p:spPr>
          <p:txBody>
            <a:bodyPr wrap="square" rtlCol="0">
              <a:spAutoFit/>
            </a:bodyPr>
            <a:lstStyle/>
            <a:p>
              <a:pPr algn="ctr"/>
              <a:r>
                <a:rPr lang="en-US" altLang="zh-TW" sz="2400" b="1" dirty="0"/>
                <a:t>…</a:t>
              </a:r>
              <a:endParaRPr lang="zh-TW" altLang="en-US" sz="2400" b="1" dirty="0"/>
            </a:p>
          </p:txBody>
        </p:sp>
        <p:sp>
          <p:nvSpPr>
            <p:cNvPr id="10" name="矩形 9">
              <a:extLst>
                <a:ext uri="{FF2B5EF4-FFF2-40B4-BE49-F238E27FC236}">
                  <a16:creationId xmlns:a16="http://schemas.microsoft.com/office/drawing/2014/main" id="{A6493CA7-E02B-47D3-A438-7D1CA22D06B0}"/>
                </a:ext>
              </a:extLst>
            </p:cNvPr>
            <p:cNvSpPr/>
            <p:nvPr/>
          </p:nvSpPr>
          <p:spPr>
            <a:xfrm>
              <a:off x="6169946" y="724482"/>
              <a:ext cx="1045846" cy="28635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exp</a:t>
              </a:r>
              <a:endParaRPr lang="zh-TW" altLang="en-US" sz="2400" dirty="0"/>
            </a:p>
          </p:txBody>
        </p:sp>
        <p:sp>
          <p:nvSpPr>
            <p:cNvPr id="11" name="矩形 10">
              <a:extLst>
                <a:ext uri="{FF2B5EF4-FFF2-40B4-BE49-F238E27FC236}">
                  <a16:creationId xmlns:a16="http://schemas.microsoft.com/office/drawing/2014/main" id="{F00770BE-7696-4155-BF3F-4EB37D2F75A9}"/>
                </a:ext>
              </a:extLst>
            </p:cNvPr>
            <p:cNvSpPr/>
            <p:nvPr/>
          </p:nvSpPr>
          <p:spPr>
            <a:xfrm>
              <a:off x="6169946" y="1104833"/>
              <a:ext cx="1045846" cy="2863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exp</a:t>
              </a:r>
              <a:endParaRPr lang="zh-TW" altLang="en-US" sz="2400" dirty="0"/>
            </a:p>
          </p:txBody>
        </p:sp>
        <p:sp>
          <p:nvSpPr>
            <p:cNvPr id="12" name="矩形 11">
              <a:extLst>
                <a:ext uri="{FF2B5EF4-FFF2-40B4-BE49-F238E27FC236}">
                  <a16:creationId xmlns:a16="http://schemas.microsoft.com/office/drawing/2014/main" id="{960BD0C7-FC78-4D94-A687-43C3E05EEA37}"/>
                </a:ext>
              </a:extLst>
            </p:cNvPr>
            <p:cNvSpPr/>
            <p:nvPr/>
          </p:nvSpPr>
          <p:spPr>
            <a:xfrm>
              <a:off x="6169946" y="1507885"/>
              <a:ext cx="1045846" cy="2863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exp</a:t>
              </a:r>
              <a:endParaRPr lang="zh-TW" altLang="en-US" sz="2400" dirty="0"/>
            </a:p>
          </p:txBody>
        </p:sp>
        <p:sp>
          <p:nvSpPr>
            <p:cNvPr id="13" name="矩形 12">
              <a:extLst>
                <a:ext uri="{FF2B5EF4-FFF2-40B4-BE49-F238E27FC236}">
                  <a16:creationId xmlns:a16="http://schemas.microsoft.com/office/drawing/2014/main" id="{DFFFDB6F-B001-4BFC-8129-A7B7B8AE4ACD}"/>
                </a:ext>
              </a:extLst>
            </p:cNvPr>
            <p:cNvSpPr/>
            <p:nvPr/>
          </p:nvSpPr>
          <p:spPr>
            <a:xfrm>
              <a:off x="6169946" y="1893285"/>
              <a:ext cx="1045846" cy="28635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exp</a:t>
              </a:r>
              <a:endParaRPr lang="zh-TW" altLang="en-US" sz="2400" dirty="0"/>
            </a:p>
          </p:txBody>
        </p:sp>
      </p:grpSp>
      <p:sp>
        <p:nvSpPr>
          <p:cNvPr id="17" name="矩形 16">
            <a:extLst>
              <a:ext uri="{FF2B5EF4-FFF2-40B4-BE49-F238E27FC236}">
                <a16:creationId xmlns:a16="http://schemas.microsoft.com/office/drawing/2014/main" id="{BFD731A8-7ADC-4CF7-B127-65C635E96761}"/>
              </a:ext>
            </a:extLst>
          </p:cNvPr>
          <p:cNvSpPr/>
          <p:nvPr/>
        </p:nvSpPr>
        <p:spPr>
          <a:xfrm>
            <a:off x="5900286" y="383003"/>
            <a:ext cx="1416303" cy="22683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752638B7-B0FC-4417-BA46-333DD5D06435}"/>
              </a:ext>
            </a:extLst>
          </p:cNvPr>
          <p:cNvSpPr/>
          <p:nvPr/>
        </p:nvSpPr>
        <p:spPr>
          <a:xfrm>
            <a:off x="5190462" y="2133528"/>
            <a:ext cx="611625" cy="54886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C1B9F446-A19B-4EC5-8EC7-E3E652135825}"/>
              </a:ext>
            </a:extLst>
          </p:cNvPr>
          <p:cNvSpPr txBox="1"/>
          <p:nvPr/>
        </p:nvSpPr>
        <p:spPr>
          <a:xfrm>
            <a:off x="1959529" y="1412230"/>
            <a:ext cx="4216729" cy="461665"/>
          </a:xfrm>
          <a:prstGeom prst="rect">
            <a:avLst/>
          </a:prstGeom>
          <a:noFill/>
        </p:spPr>
        <p:txBody>
          <a:bodyPr wrap="square" rtlCol="0">
            <a:spAutoFit/>
          </a:bodyPr>
          <a:lstStyle/>
          <a:p>
            <a:r>
              <a:rPr lang="en-US" altLang="zh-TW" sz="2400" dirty="0"/>
              <a:t>Put the experience into buffer.</a:t>
            </a:r>
            <a:endParaRPr lang="zh-TW" altLang="en-US" sz="2400" dirty="0"/>
          </a:p>
        </p:txBody>
      </p:sp>
      <p:sp>
        <p:nvSpPr>
          <p:cNvPr id="22" name="箭號: 向右 21">
            <a:extLst>
              <a:ext uri="{FF2B5EF4-FFF2-40B4-BE49-F238E27FC236}">
                <a16:creationId xmlns:a16="http://schemas.microsoft.com/office/drawing/2014/main" id="{26FA2E44-9F7A-45EE-8BAA-B5980AAAF1FF}"/>
              </a:ext>
            </a:extLst>
          </p:cNvPr>
          <p:cNvSpPr/>
          <p:nvPr/>
        </p:nvSpPr>
        <p:spPr>
          <a:xfrm rot="5400000">
            <a:off x="5334015" y="3391040"/>
            <a:ext cx="1851104" cy="54886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8E4665FD-8E7C-4A3B-BA56-A28B9A0585D0}"/>
              </a:ext>
            </a:extLst>
          </p:cNvPr>
          <p:cNvSpPr txBox="1"/>
          <p:nvPr/>
        </p:nvSpPr>
        <p:spPr>
          <a:xfrm>
            <a:off x="6533999" y="3602813"/>
            <a:ext cx="2223436" cy="461665"/>
          </a:xfrm>
          <a:prstGeom prst="rect">
            <a:avLst/>
          </a:prstGeom>
          <a:noFill/>
        </p:spPr>
        <p:txBody>
          <a:bodyPr wrap="square" rtlCol="0">
            <a:spAutoFit/>
          </a:bodyPr>
          <a:lstStyle/>
          <a:p>
            <a:r>
              <a:rPr lang="en-US" altLang="zh-TW" sz="2400" dirty="0"/>
              <a:t>In each iteration:</a:t>
            </a:r>
            <a:endParaRPr lang="zh-TW" altLang="en-US" sz="2400" dirty="0"/>
          </a:p>
        </p:txBody>
      </p:sp>
      <p:sp>
        <p:nvSpPr>
          <p:cNvPr id="23" name="文字方塊 22">
            <a:extLst>
              <a:ext uri="{FF2B5EF4-FFF2-40B4-BE49-F238E27FC236}">
                <a16:creationId xmlns:a16="http://schemas.microsoft.com/office/drawing/2014/main" id="{708A6500-C329-4AAE-BD52-11C7909E4CD8}"/>
              </a:ext>
            </a:extLst>
          </p:cNvPr>
          <p:cNvSpPr txBox="1"/>
          <p:nvPr/>
        </p:nvSpPr>
        <p:spPr>
          <a:xfrm>
            <a:off x="6942951" y="4162009"/>
            <a:ext cx="2060616" cy="830997"/>
          </a:xfrm>
          <a:prstGeom prst="rect">
            <a:avLst/>
          </a:prstGeom>
          <a:noFill/>
        </p:spPr>
        <p:txBody>
          <a:bodyPr wrap="square" rtlCol="0">
            <a:spAutoFit/>
          </a:bodyPr>
          <a:lstStyle/>
          <a:p>
            <a:r>
              <a:rPr lang="en-US" altLang="zh-TW" sz="2400" dirty="0"/>
              <a:t>1. Sample a batch</a:t>
            </a:r>
            <a:endParaRPr lang="zh-TW" altLang="en-US" sz="2400" dirty="0"/>
          </a:p>
        </p:txBody>
      </p:sp>
      <p:sp>
        <p:nvSpPr>
          <p:cNvPr id="24" name="文字方塊 23">
            <a:extLst>
              <a:ext uri="{FF2B5EF4-FFF2-40B4-BE49-F238E27FC236}">
                <a16:creationId xmlns:a16="http://schemas.microsoft.com/office/drawing/2014/main" id="{84B7363F-86A7-464A-8A62-DD966B519C50}"/>
              </a:ext>
            </a:extLst>
          </p:cNvPr>
          <p:cNvSpPr txBox="1"/>
          <p:nvPr/>
        </p:nvSpPr>
        <p:spPr>
          <a:xfrm>
            <a:off x="6942952" y="5015933"/>
            <a:ext cx="2060615" cy="830997"/>
          </a:xfrm>
          <a:prstGeom prst="rect">
            <a:avLst/>
          </a:prstGeom>
          <a:noFill/>
        </p:spPr>
        <p:txBody>
          <a:bodyPr wrap="square" rtlCol="0">
            <a:spAutoFit/>
          </a:bodyPr>
          <a:lstStyle/>
          <a:p>
            <a:r>
              <a:rPr lang="en-US" altLang="zh-TW" sz="2400" dirty="0"/>
              <a:t>2. Update Q-function</a:t>
            </a:r>
            <a:endParaRPr lang="zh-TW" altLang="en-US" sz="2400" dirty="0"/>
          </a:p>
        </p:txBody>
      </p:sp>
      <p:sp>
        <p:nvSpPr>
          <p:cNvPr id="5" name="文字方塊 4">
            <a:extLst>
              <a:ext uri="{FF2B5EF4-FFF2-40B4-BE49-F238E27FC236}">
                <a16:creationId xmlns:a16="http://schemas.microsoft.com/office/drawing/2014/main" id="{8A7088AB-7951-4FD8-83E3-1FBAD5C8A61F}"/>
              </a:ext>
            </a:extLst>
          </p:cNvPr>
          <p:cNvSpPr txBox="1"/>
          <p:nvPr/>
        </p:nvSpPr>
        <p:spPr>
          <a:xfrm>
            <a:off x="6765231" y="6044477"/>
            <a:ext cx="2069206" cy="461665"/>
          </a:xfrm>
          <a:prstGeom prst="rect">
            <a:avLst/>
          </a:prstGeom>
          <a:noFill/>
        </p:spPr>
        <p:txBody>
          <a:bodyPr wrap="square" rtlCol="0">
            <a:spAutoFit/>
          </a:bodyPr>
          <a:lstStyle/>
          <a:p>
            <a:pPr algn="ctr"/>
            <a:r>
              <a:rPr lang="en-US" altLang="zh-TW" sz="2400" dirty="0">
                <a:solidFill>
                  <a:srgbClr val="0000FF"/>
                </a:solidFill>
              </a:rPr>
              <a:t>Off-policy</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60DD2B32-65E5-4BD4-9C6F-E61877FC7927}"/>
                  </a:ext>
                </a:extLst>
              </p:cNvPr>
              <p:cNvSpPr txBox="1"/>
              <p:nvPr/>
            </p:nvSpPr>
            <p:spPr>
              <a:xfrm>
                <a:off x="7360323" y="1487067"/>
                <a:ext cx="17928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5" name="文字方塊 24">
                <a:extLst>
                  <a:ext uri="{FF2B5EF4-FFF2-40B4-BE49-F238E27FC236}">
                    <a16:creationId xmlns:a16="http://schemas.microsoft.com/office/drawing/2014/main" id="{60DD2B32-65E5-4BD4-9C6F-E61877FC7927}"/>
                  </a:ext>
                </a:extLst>
              </p:cNvPr>
              <p:cNvSpPr txBox="1">
                <a:spLocks noRot="1" noChangeAspect="1" noMove="1" noResize="1" noEditPoints="1" noAdjustHandles="1" noChangeArrowheads="1" noChangeShapeType="1" noTextEdit="1"/>
              </p:cNvSpPr>
              <p:nvPr/>
            </p:nvSpPr>
            <p:spPr>
              <a:xfrm>
                <a:off x="7360323" y="1487067"/>
                <a:ext cx="1792863" cy="369332"/>
              </a:xfrm>
              <a:prstGeom prst="rect">
                <a:avLst/>
              </a:prstGeom>
              <a:blipFill>
                <a:blip r:embed="rId12"/>
                <a:stretch>
                  <a:fillRect b="-14754"/>
                </a:stretch>
              </a:blipFill>
            </p:spPr>
            <p:txBody>
              <a:bodyPr/>
              <a:lstStyle/>
              <a:p>
                <a:r>
                  <a:rPr lang="zh-TW" altLang="en-US">
                    <a:noFill/>
                  </a:rPr>
                  <a:t> </a:t>
                </a:r>
              </a:p>
            </p:txBody>
          </p:sp>
        </mc:Fallback>
      </mc:AlternateContent>
      <p:sp>
        <p:nvSpPr>
          <p:cNvPr id="26" name="箭號: 向右 25">
            <a:extLst>
              <a:ext uri="{FF2B5EF4-FFF2-40B4-BE49-F238E27FC236}">
                <a16:creationId xmlns:a16="http://schemas.microsoft.com/office/drawing/2014/main" id="{3F993985-319D-4402-A9CA-F5D234B75A76}"/>
              </a:ext>
            </a:extLst>
          </p:cNvPr>
          <p:cNvSpPr/>
          <p:nvPr/>
        </p:nvSpPr>
        <p:spPr>
          <a:xfrm>
            <a:off x="7186915" y="1517166"/>
            <a:ext cx="218248" cy="3674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507264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9CCE6-6006-41A2-A1E4-EBEC71B666DC}"/>
              </a:ext>
            </a:extLst>
          </p:cNvPr>
          <p:cNvSpPr>
            <a:spLocks noGrp="1"/>
          </p:cNvSpPr>
          <p:nvPr>
            <p:ph type="title"/>
          </p:nvPr>
        </p:nvSpPr>
        <p:spPr/>
        <p:txBody>
          <a:bodyPr/>
          <a:lstStyle/>
          <a:p>
            <a:r>
              <a:rPr lang="en-US" altLang="zh-TW" dirty="0"/>
              <a:t>Typical Q-Learning Algorithm</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1F6AF361-7AFD-4870-82A3-1DDB9B6E77C0}"/>
                  </a:ext>
                </a:extLst>
              </p:cNvPr>
              <p:cNvSpPr>
                <a:spLocks noGrp="1"/>
              </p:cNvSpPr>
              <p:nvPr>
                <p:ph idx="1"/>
              </p:nvPr>
            </p:nvSpPr>
            <p:spPr>
              <a:xfrm>
                <a:off x="628650" y="1787133"/>
                <a:ext cx="7886700" cy="4351338"/>
              </a:xfrm>
            </p:spPr>
            <p:txBody>
              <a:bodyPr>
                <a:noAutofit/>
              </a:bodyPr>
              <a:lstStyle/>
              <a:p>
                <a:r>
                  <a:rPr lang="en-US" altLang="zh-TW" sz="2400" dirty="0"/>
                  <a:t>Initialize Q-function </a:t>
                </a:r>
                <a14:m>
                  <m:oMath xmlns:m="http://schemas.openxmlformats.org/officeDocument/2006/math">
                    <m:r>
                      <a:rPr lang="en-US" altLang="zh-TW" sz="2400" b="0" i="1" smtClean="0">
                        <a:latin typeface="Cambria Math" panose="02040503050406030204" pitchFamily="18" charset="0"/>
                      </a:rPr>
                      <m:t>𝑄</m:t>
                    </m:r>
                  </m:oMath>
                </a14:m>
                <a:r>
                  <a:rPr lang="en-US" altLang="zh-TW" sz="2400" dirty="0"/>
                  <a:t>, target Q-function </a:t>
                </a:r>
                <a14:m>
                  <m:oMath xmlns:m="http://schemas.openxmlformats.org/officeDocument/2006/math">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𝑄</m:t>
                        </m:r>
                      </m:e>
                    </m:acc>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𝑄</m:t>
                    </m:r>
                  </m:oMath>
                </a14:m>
                <a:endParaRPr lang="en-US" altLang="zh-TW" sz="2400" dirty="0"/>
              </a:p>
              <a:p>
                <a:r>
                  <a:rPr lang="en-US" altLang="zh-TW" sz="2400" dirty="0"/>
                  <a:t>In each episode</a:t>
                </a:r>
              </a:p>
              <a:p>
                <a:pPr lvl="1"/>
                <a:r>
                  <a:rPr lang="en-US" altLang="zh-TW" dirty="0"/>
                  <a:t>For each time step t</a:t>
                </a:r>
              </a:p>
              <a:p>
                <a:pPr lvl="2"/>
                <a:r>
                  <a:rPr lang="en-US" altLang="zh-TW" sz="2400" dirty="0"/>
                  <a:t>Given state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oMath>
                </a14:m>
                <a:r>
                  <a:rPr lang="en-US" altLang="zh-TW" sz="2400" dirty="0"/>
                  <a:t>, take action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Sub>
                  </m:oMath>
                </a14:m>
                <a:r>
                  <a:rPr lang="zh-TW" altLang="en-US" sz="2400" dirty="0"/>
                  <a:t> </a:t>
                </a:r>
                <a:r>
                  <a:rPr lang="en-US" altLang="zh-TW" sz="2400" dirty="0"/>
                  <a:t>based on Q (epsilon greedy)</a:t>
                </a:r>
              </a:p>
              <a:p>
                <a:pPr lvl="2"/>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𝑡</m:t>
                        </m:r>
                      </m:sub>
                    </m:sSub>
                  </m:oMath>
                </a14:m>
                <a:r>
                  <a:rPr lang="en-US" altLang="zh-TW" sz="2400" dirty="0"/>
                  <a:t>, and reach new state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+1</m:t>
                        </m:r>
                      </m:sub>
                    </m:sSub>
                  </m:oMath>
                </a14:m>
                <a:endParaRPr lang="en-US" altLang="zh-TW" sz="2400" dirty="0"/>
              </a:p>
              <a:p>
                <a:pPr lvl="2"/>
                <a:r>
                  <a:rPr lang="en-US" altLang="zh-TW" sz="2400" dirty="0"/>
                  <a:t>Store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oMath>
                </a14:m>
                <a:r>
                  <a:rPr lang="en-US" altLang="zh-TW" sz="2400" dirty="0"/>
                  <a:t>) into buffer</a:t>
                </a:r>
              </a:p>
              <a:p>
                <a:pPr lvl="2"/>
                <a:r>
                  <a:rPr lang="en-US" altLang="zh-TW" sz="2400" dirty="0"/>
                  <a:t>Sample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𝑖</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𝑖</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b="0" i="1" smtClean="0">
                            <a:latin typeface="Cambria Math" panose="02040503050406030204" pitchFamily="18" charset="0"/>
                          </a:rPr>
                          <m:t>𝑖</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𝑖</m:t>
                        </m:r>
                        <m:r>
                          <a:rPr lang="en-US" altLang="zh-TW" sz="2400" i="1">
                            <a:latin typeface="Cambria Math" panose="02040503050406030204" pitchFamily="18" charset="0"/>
                          </a:rPr>
                          <m:t>+1</m:t>
                        </m:r>
                      </m:sub>
                    </m:sSub>
                  </m:oMath>
                </a14:m>
                <a:r>
                  <a:rPr lang="en-US" altLang="zh-TW" sz="2400" dirty="0"/>
                  <a:t>) </a:t>
                </a:r>
                <a:r>
                  <a:rPr lang="en-US" altLang="zh-TW" sz="2400"/>
                  <a:t>from buffer </a:t>
                </a:r>
                <a:r>
                  <a:rPr lang="en-US" altLang="zh-TW" sz="2400" dirty="0"/>
                  <a:t>(usually a batch)</a:t>
                </a:r>
              </a:p>
              <a:p>
                <a:pPr lvl="2"/>
                <a:r>
                  <a:rPr lang="en-US" altLang="zh-TW" sz="2400" dirty="0"/>
                  <a:t>Target </a:t>
                </a:r>
                <a14:m>
                  <m:oMath xmlns:m="http://schemas.openxmlformats.org/officeDocument/2006/math">
                    <m:r>
                      <a:rPr lang="en-US" altLang="zh-TW" sz="2400" b="0" i="1" smtClean="0">
                        <a:latin typeface="Cambria Math" panose="02040503050406030204" pitchFamily="18" charset="0"/>
                      </a:rPr>
                      <m:t>𝑦</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𝑄</m:t>
                            </m:r>
                          </m:e>
                        </m:acc>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𝑖</m:t>
                                </m:r>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e>
                    </m:func>
                  </m:oMath>
                </a14:m>
                <a:endParaRPr lang="en-US" altLang="zh-TW" sz="2400" dirty="0"/>
              </a:p>
              <a:p>
                <a:pPr lvl="2"/>
                <a:r>
                  <a:rPr lang="en-US" altLang="zh-TW" sz="2400" dirty="0"/>
                  <a:t>Update the parameters of </a:t>
                </a:r>
                <a14:m>
                  <m:oMath xmlns:m="http://schemas.openxmlformats.org/officeDocument/2006/math">
                    <m:r>
                      <a:rPr lang="en-US" altLang="zh-TW" sz="2400" i="1">
                        <a:latin typeface="Cambria Math" panose="02040503050406030204" pitchFamily="18" charset="0"/>
                      </a:rPr>
                      <m:t>𝑄</m:t>
                    </m:r>
                  </m:oMath>
                </a14:m>
                <a:r>
                  <a:rPr lang="zh-TW" altLang="en-US" sz="2400" dirty="0"/>
                  <a:t> </a:t>
                </a:r>
                <a:r>
                  <a:rPr lang="en-US" altLang="zh-TW" sz="2400" dirty="0"/>
                  <a:t>to make </a:t>
                </a:r>
                <a14:m>
                  <m:oMath xmlns:m="http://schemas.openxmlformats.org/officeDocument/2006/math">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𝑖</m:t>
                            </m:r>
                          </m:sub>
                        </m:sSub>
                        <m:r>
                          <m:rPr>
                            <m:nor/>
                          </m:rPr>
                          <a:rPr lang="en-US" altLang="zh-TW" sz="2400" dirty="0"/>
                          <m:t>, </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𝑖</m:t>
                            </m:r>
                          </m:sub>
                        </m:sSub>
                      </m:e>
                    </m:d>
                  </m:oMath>
                </a14:m>
                <a:r>
                  <a:rPr lang="zh-TW" altLang="en-US" sz="2400" dirty="0"/>
                  <a:t> </a:t>
                </a:r>
                <a:r>
                  <a:rPr lang="en-US" altLang="zh-TW" sz="2400" dirty="0"/>
                  <a:t>close to </a:t>
                </a:r>
                <a14:m>
                  <m:oMath xmlns:m="http://schemas.openxmlformats.org/officeDocument/2006/math">
                    <m:r>
                      <a:rPr lang="en-US" altLang="zh-TW" sz="2400" i="1">
                        <a:latin typeface="Cambria Math" panose="02040503050406030204" pitchFamily="18" charset="0"/>
                      </a:rPr>
                      <m:t>𝑦</m:t>
                    </m:r>
                  </m:oMath>
                </a14:m>
                <a:r>
                  <a:rPr lang="en-US" altLang="zh-TW" sz="2400" dirty="0"/>
                  <a:t> (regression)</a:t>
                </a:r>
              </a:p>
              <a:p>
                <a:pPr lvl="2"/>
                <a:r>
                  <a:rPr lang="en-US" altLang="zh-TW" sz="2400" dirty="0"/>
                  <a:t>Every C steps reset </a:t>
                </a:r>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𝑄</m:t>
                        </m:r>
                      </m:e>
                    </m:acc>
                    <m:r>
                      <a:rPr lang="en-US" altLang="zh-TW" sz="2400" i="1">
                        <a:latin typeface="Cambria Math" panose="02040503050406030204" pitchFamily="18" charset="0"/>
                      </a:rPr>
                      <m:t>=</m:t>
                    </m:r>
                    <m:r>
                      <a:rPr lang="en-US" altLang="zh-TW" sz="2400" i="1">
                        <a:latin typeface="Cambria Math" panose="02040503050406030204" pitchFamily="18" charset="0"/>
                      </a:rPr>
                      <m:t>𝑄</m:t>
                    </m:r>
                  </m:oMath>
                </a14:m>
                <a:endParaRPr lang="en-US" altLang="zh-TW" sz="2400" dirty="0"/>
              </a:p>
              <a:p>
                <a:pPr lvl="2"/>
                <a:endParaRPr lang="zh-TW" altLang="en-US" sz="2400" dirty="0"/>
              </a:p>
            </p:txBody>
          </p:sp>
        </mc:Choice>
        <mc:Fallback>
          <p:sp>
            <p:nvSpPr>
              <p:cNvPr id="3" name="內容版面配置區 2">
                <a:extLst>
                  <a:ext uri="{FF2B5EF4-FFF2-40B4-BE49-F238E27FC236}">
                    <a16:creationId xmlns:a16="http://schemas.microsoft.com/office/drawing/2014/main" id="{1F6AF361-7AFD-4870-82A3-1DDB9B6E77C0}"/>
                  </a:ext>
                </a:extLst>
              </p:cNvPr>
              <p:cNvSpPr>
                <a:spLocks noGrp="1" noRot="1" noChangeAspect="1" noMove="1" noResize="1" noEditPoints="1" noAdjustHandles="1" noChangeArrowheads="1" noChangeShapeType="1" noTextEdit="1"/>
              </p:cNvSpPr>
              <p:nvPr>
                <p:ph idx="1"/>
              </p:nvPr>
            </p:nvSpPr>
            <p:spPr>
              <a:xfrm>
                <a:off x="628650" y="1787133"/>
                <a:ext cx="7886700" cy="4351338"/>
              </a:xfrm>
              <a:blipFill>
                <a:blip r:embed="rId2"/>
                <a:stretch>
                  <a:fillRect l="-1005" t="-1681" r="-464" b="-1400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102412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F5478B-8558-4614-994F-D33821A1FC56}"/>
              </a:ext>
            </a:extLst>
          </p:cNvPr>
          <p:cNvSpPr>
            <a:spLocks noGrp="1"/>
          </p:cNvSpPr>
          <p:nvPr>
            <p:ph type="title"/>
          </p:nvPr>
        </p:nvSpPr>
        <p:spPr/>
        <p:txBody>
          <a:bodyPr/>
          <a:lstStyle/>
          <a:p>
            <a:r>
              <a:rPr lang="en-US" altLang="zh-TW" dirty="0"/>
              <a:t>Outline</a:t>
            </a:r>
            <a:endParaRPr lang="zh-TW" altLang="en-US" dirty="0"/>
          </a:p>
        </p:txBody>
      </p:sp>
      <p:graphicFrame>
        <p:nvGraphicFramePr>
          <p:cNvPr id="4" name="內容版面配置區 3">
            <a:extLst>
              <a:ext uri="{FF2B5EF4-FFF2-40B4-BE49-F238E27FC236}">
                <a16:creationId xmlns:a16="http://schemas.microsoft.com/office/drawing/2014/main" id="{46FAA5ED-CE43-4AC6-A552-BCE9607EFDE9}"/>
              </a:ext>
            </a:extLst>
          </p:cNvPr>
          <p:cNvGraphicFramePr>
            <a:graphicFrameLocks noGrp="1"/>
          </p:cNvGraphicFramePr>
          <p:nvPr>
            <p:ph idx="1"/>
            <p:extLst>
              <p:ext uri="{D42A27DB-BD31-4B8C-83A1-F6EECF244321}">
                <p14:modId xmlns:p14="http://schemas.microsoft.com/office/powerpoint/2010/main" val="10200679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DE6FE0B1-4CDC-48D5-BDB6-67038A57602C}"/>
              </a:ext>
            </a:extLst>
          </p:cNvPr>
          <p:cNvSpPr/>
          <p:nvPr/>
        </p:nvSpPr>
        <p:spPr>
          <a:xfrm>
            <a:off x="628650" y="3504085"/>
            <a:ext cx="7886700" cy="9944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902067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F5478B-8558-4614-994F-D33821A1FC56}"/>
              </a:ext>
            </a:extLst>
          </p:cNvPr>
          <p:cNvSpPr>
            <a:spLocks noGrp="1"/>
          </p:cNvSpPr>
          <p:nvPr>
            <p:ph type="title"/>
          </p:nvPr>
        </p:nvSpPr>
        <p:spPr/>
        <p:txBody>
          <a:bodyPr/>
          <a:lstStyle/>
          <a:p>
            <a:r>
              <a:rPr lang="en-US" altLang="zh-TW" dirty="0"/>
              <a:t>Outline</a:t>
            </a:r>
            <a:endParaRPr lang="zh-TW" altLang="en-US" dirty="0"/>
          </a:p>
        </p:txBody>
      </p:sp>
      <p:graphicFrame>
        <p:nvGraphicFramePr>
          <p:cNvPr id="4" name="內容版面配置區 3">
            <a:extLst>
              <a:ext uri="{FF2B5EF4-FFF2-40B4-BE49-F238E27FC236}">
                <a16:creationId xmlns:a16="http://schemas.microsoft.com/office/drawing/2014/main" id="{46FAA5ED-CE43-4AC6-A552-BCE9607EFDE9}"/>
              </a:ext>
            </a:extLst>
          </p:cNvPr>
          <p:cNvGraphicFramePr>
            <a:graphicFrameLocks noGrp="1"/>
          </p:cNvGraphicFramePr>
          <p:nvPr>
            <p:ph idx="1"/>
            <p:extLst>
              <p:ext uri="{D42A27DB-BD31-4B8C-83A1-F6EECF244321}">
                <p14:modId xmlns:p14="http://schemas.microsoft.com/office/powerpoint/2010/main" val="290581285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DE6FE0B1-4CDC-48D5-BDB6-67038A57602C}"/>
              </a:ext>
            </a:extLst>
          </p:cNvPr>
          <p:cNvSpPr/>
          <p:nvPr/>
        </p:nvSpPr>
        <p:spPr>
          <a:xfrm>
            <a:off x="628650" y="2394826"/>
            <a:ext cx="7886700" cy="9944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342013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Double DQN</a:t>
            </a:r>
            <a:endParaRPr lang="zh-TW" altLang="en-US" dirty="0"/>
          </a:p>
        </p:txBody>
      </p:sp>
      <p:sp>
        <p:nvSpPr>
          <p:cNvPr id="3" name="內容版面配置區 2"/>
          <p:cNvSpPr>
            <a:spLocks noGrp="1"/>
          </p:cNvSpPr>
          <p:nvPr>
            <p:ph idx="1"/>
          </p:nvPr>
        </p:nvSpPr>
        <p:spPr/>
        <p:txBody>
          <a:bodyPr/>
          <a:lstStyle/>
          <a:p>
            <a:r>
              <a:rPr lang="en-US" altLang="zh-TW" dirty="0"/>
              <a:t>Q value is usually over-estimated</a:t>
            </a:r>
          </a:p>
          <a:p>
            <a:endParaRPr lang="en-US" altLang="zh-TW" dirty="0"/>
          </a:p>
        </p:txBody>
      </p:sp>
      <p:pic>
        <p:nvPicPr>
          <p:cNvPr id="4" name="圖片 3">
            <a:extLst>
              <a:ext uri="{FF2B5EF4-FFF2-40B4-BE49-F238E27FC236}">
                <a16:creationId xmlns:a16="http://schemas.microsoft.com/office/drawing/2014/main" id="{8EDADB6E-B71C-4E7F-86ED-C10DAF83791D}"/>
              </a:ext>
            </a:extLst>
          </p:cNvPr>
          <p:cNvPicPr>
            <a:picLocks noChangeAspect="1"/>
          </p:cNvPicPr>
          <p:nvPr/>
        </p:nvPicPr>
        <p:blipFill>
          <a:blip r:embed="rId2"/>
          <a:stretch>
            <a:fillRect/>
          </a:stretch>
        </p:blipFill>
        <p:spPr>
          <a:xfrm>
            <a:off x="0" y="2975026"/>
            <a:ext cx="9144000" cy="2541854"/>
          </a:xfrm>
          <a:prstGeom prst="rect">
            <a:avLst/>
          </a:prstGeom>
        </p:spPr>
      </p:pic>
    </p:spTree>
    <p:extLst>
      <p:ext uri="{BB962C8B-B14F-4D97-AF65-F5344CB8AC3E}">
        <p14:creationId xmlns:p14="http://schemas.microsoft.com/office/powerpoint/2010/main" val="10217505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Double DQN</a:t>
            </a:r>
            <a:endParaRPr lang="zh-TW" altLang="en-US" dirty="0"/>
          </a:p>
        </p:txBody>
      </p:sp>
      <p:sp>
        <p:nvSpPr>
          <p:cNvPr id="3" name="內容版面配置區 2"/>
          <p:cNvSpPr>
            <a:spLocks noGrp="1"/>
          </p:cNvSpPr>
          <p:nvPr>
            <p:ph idx="1"/>
          </p:nvPr>
        </p:nvSpPr>
        <p:spPr/>
        <p:txBody>
          <a:bodyPr/>
          <a:lstStyle/>
          <a:p>
            <a:r>
              <a:rPr lang="en-US" altLang="zh-TW" dirty="0"/>
              <a:t>Q value is usually over estimate</a:t>
            </a:r>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1163274" y="2476500"/>
                <a:ext cx="16891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1163274" y="2476500"/>
                <a:ext cx="1689100" cy="461665"/>
              </a:xfrm>
              <a:prstGeom prst="rect">
                <a:avLst/>
              </a:prstGeom>
              <a:blipFill>
                <a:blip r:embed="rId2"/>
                <a:stretch>
                  <a:fillRect b="-13158"/>
                </a:stretch>
              </a:blipFill>
            </p:spPr>
            <p:txBody>
              <a:bodyPr/>
              <a:lstStyle/>
              <a:p>
                <a:r>
                  <a:rPr lang="zh-TW" altLang="en-US">
                    <a:noFill/>
                  </a:rPr>
                  <a:t> </a:t>
                </a:r>
              </a:p>
            </p:txBody>
          </p:sp>
        </mc:Fallback>
      </mc:AlternateContent>
      <p:cxnSp>
        <p:nvCxnSpPr>
          <p:cNvPr id="8" name="直線單箭頭接點 7"/>
          <p:cNvCxnSpPr/>
          <p:nvPr/>
        </p:nvCxnSpPr>
        <p:spPr>
          <a:xfrm>
            <a:off x="2641600" y="2747664"/>
            <a:ext cx="1841500" cy="0"/>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p:cNvSpPr txBox="1"/>
              <p:nvPr/>
            </p:nvSpPr>
            <p:spPr>
              <a:xfrm>
                <a:off x="3971313" y="2476500"/>
                <a:ext cx="3980226" cy="582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𝑎</m:t>
                              </m:r>
                            </m:e>
                          </m:d>
                        </m:e>
                      </m:func>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971313" y="2476500"/>
                <a:ext cx="3980226" cy="582019"/>
              </a:xfrm>
              <a:prstGeom prst="rect">
                <a:avLst/>
              </a:prstGeom>
              <a:blipFill>
                <a:blip r:embed="rId3"/>
                <a:stretch>
                  <a:fillRect/>
                </a:stretch>
              </a:blipFill>
            </p:spPr>
            <p:txBody>
              <a:bodyPr/>
              <a:lstStyle/>
              <a:p>
                <a:r>
                  <a:rPr lang="zh-TW" altLang="en-US">
                    <a:noFill/>
                  </a:rPr>
                  <a:t> </a:t>
                </a:r>
              </a:p>
            </p:txBody>
          </p:sp>
        </mc:Fallback>
      </mc:AlternateContent>
      <p:sp>
        <p:nvSpPr>
          <p:cNvPr id="10" name="文字方塊 9"/>
          <p:cNvSpPr txBox="1"/>
          <p:nvPr/>
        </p:nvSpPr>
        <p:spPr>
          <a:xfrm>
            <a:off x="4965700" y="3058519"/>
            <a:ext cx="3549650" cy="830997"/>
          </a:xfrm>
          <a:prstGeom prst="rect">
            <a:avLst/>
          </a:prstGeom>
          <a:noFill/>
        </p:spPr>
        <p:txBody>
          <a:bodyPr wrap="square" rtlCol="0">
            <a:spAutoFit/>
          </a:bodyPr>
          <a:lstStyle/>
          <a:p>
            <a:r>
              <a:rPr lang="en-US" altLang="zh-TW" sz="2400" dirty="0"/>
              <a:t>Tend to select the action that is over-estimated</a:t>
            </a:r>
            <a:endParaRPr lang="zh-TW" altLang="en-US" sz="2400" dirty="0"/>
          </a:p>
        </p:txBody>
      </p:sp>
      <mc:AlternateContent xmlns:mc="http://schemas.openxmlformats.org/markup-compatibility/2006" xmlns:a14="http://schemas.microsoft.com/office/drawing/2010/main">
        <mc:Choice Requires="a14">
          <p:sp>
            <p:nvSpPr>
              <p:cNvPr id="11" name="矩形 10"/>
              <p:cNvSpPr/>
              <p:nvPr/>
            </p:nvSpPr>
            <p:spPr>
              <a:xfrm>
                <a:off x="819662" y="5200577"/>
                <a:ext cx="15660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𝑎</m:t>
                          </m:r>
                        </m:e>
                      </m:d>
                    </m:oMath>
                  </m:oMathPara>
                </a14:m>
                <a:endParaRPr lang="zh-TW"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819662" y="5200577"/>
                <a:ext cx="1566006" cy="461665"/>
              </a:xfrm>
              <a:prstGeom prst="rect">
                <a:avLst/>
              </a:prstGeom>
              <a:blipFill>
                <a:blip r:embed="rId4"/>
                <a:stretch>
                  <a:fillRect b="-13158"/>
                </a:stretch>
              </a:blipFill>
            </p:spPr>
            <p:txBody>
              <a:bodyPr/>
              <a:lstStyle/>
              <a:p>
                <a:r>
                  <a:rPr lang="zh-TW" altLang="en-US">
                    <a:noFill/>
                  </a:rPr>
                  <a:t> </a:t>
                </a:r>
              </a:p>
            </p:txBody>
          </p:sp>
        </mc:Fallback>
      </mc:AlternateContent>
      <p:cxnSp>
        <p:nvCxnSpPr>
          <p:cNvPr id="13" name="直線接點 12"/>
          <p:cNvCxnSpPr>
            <a:cxnSpLocks/>
          </p:cNvCxnSpPr>
          <p:nvPr/>
        </p:nvCxnSpPr>
        <p:spPr>
          <a:xfrm>
            <a:off x="2713310" y="6268812"/>
            <a:ext cx="23292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a:cxnSpLocks/>
          </p:cNvCxnSpPr>
          <p:nvPr/>
        </p:nvCxnSpPr>
        <p:spPr>
          <a:xfrm>
            <a:off x="5534683" y="6264514"/>
            <a:ext cx="23292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87818"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3505814"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4023810"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590234"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5755832"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6273828"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791824"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7358248"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打勾 png」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310" y="4001294"/>
            <a:ext cx="825478" cy="82547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打勾 png」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350" y="4001294"/>
            <a:ext cx="825478" cy="825478"/>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2977104" y="4898122"/>
            <a:ext cx="298789" cy="6049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矩形 27"/>
          <p:cNvSpPr/>
          <p:nvPr/>
        </p:nvSpPr>
        <p:spPr>
          <a:xfrm>
            <a:off x="4016679" y="5178624"/>
            <a:ext cx="291658" cy="3274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9" name="矩形 28"/>
          <p:cNvSpPr/>
          <p:nvPr/>
        </p:nvSpPr>
        <p:spPr>
          <a:xfrm>
            <a:off x="3435161" y="5323843"/>
            <a:ext cx="439333" cy="492129"/>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0" name="矩形 29"/>
          <p:cNvSpPr/>
          <p:nvPr/>
        </p:nvSpPr>
        <p:spPr>
          <a:xfrm>
            <a:off x="4586888" y="5397629"/>
            <a:ext cx="299577" cy="779333"/>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1" name="矩形 30"/>
          <p:cNvSpPr/>
          <p:nvPr/>
        </p:nvSpPr>
        <p:spPr>
          <a:xfrm>
            <a:off x="7350956" y="4898122"/>
            <a:ext cx="298789" cy="6049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2" name="矩形 31"/>
          <p:cNvSpPr/>
          <p:nvPr/>
        </p:nvSpPr>
        <p:spPr>
          <a:xfrm>
            <a:off x="6266696" y="5178624"/>
            <a:ext cx="291658" cy="3274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3" name="矩形 32"/>
          <p:cNvSpPr/>
          <p:nvPr/>
        </p:nvSpPr>
        <p:spPr>
          <a:xfrm>
            <a:off x="6765164" y="5323843"/>
            <a:ext cx="364657" cy="492129"/>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4" name="矩形 33"/>
          <p:cNvSpPr/>
          <p:nvPr/>
        </p:nvSpPr>
        <p:spPr>
          <a:xfrm>
            <a:off x="5735981" y="5420523"/>
            <a:ext cx="360897" cy="68847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888155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25" grpId="0" animBg="1"/>
      <p:bldP spid="28" grpId="0" animBg="1"/>
      <p:bldP spid="29" grpId="0" animBg="1"/>
      <p:bldP spid="30" grpId="0" animBg="1"/>
      <p:bldP spid="31" grpId="0" animBg="1"/>
      <p:bldP spid="32" grpId="0" animBg="1"/>
      <p:bldP spid="33" grpId="0" animBg="1"/>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Double DQN</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Q value is usually over estimate</a:t>
            </a:r>
          </a:p>
          <a:p>
            <a:endParaRPr lang="en-US" altLang="zh-TW" dirty="0"/>
          </a:p>
          <a:p>
            <a:endParaRPr lang="en-US" altLang="zh-TW" dirty="0"/>
          </a:p>
          <a:p>
            <a:r>
              <a:rPr lang="en-US" altLang="zh-TW" dirty="0"/>
              <a:t>Double DQN: two functions Q and Q’</a:t>
            </a:r>
          </a:p>
        </p:txBody>
      </p:sp>
      <mc:AlternateContent xmlns:mc="http://schemas.openxmlformats.org/markup-compatibility/2006" xmlns:a14="http://schemas.microsoft.com/office/drawing/2010/main">
        <mc:Choice Requires="a14">
          <p:sp>
            <p:nvSpPr>
              <p:cNvPr id="6" name="文字方塊 5"/>
              <p:cNvSpPr txBox="1"/>
              <p:nvPr/>
            </p:nvSpPr>
            <p:spPr>
              <a:xfrm>
                <a:off x="1163274" y="2476500"/>
                <a:ext cx="16891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1163274" y="2476500"/>
                <a:ext cx="1689100" cy="461665"/>
              </a:xfrm>
              <a:prstGeom prst="rect">
                <a:avLst/>
              </a:prstGeom>
              <a:blipFill>
                <a:blip r:embed="rId3"/>
                <a:stretch>
                  <a:fillRect b="-13158"/>
                </a:stretch>
              </a:blipFill>
            </p:spPr>
            <p:txBody>
              <a:bodyPr/>
              <a:lstStyle/>
              <a:p>
                <a:r>
                  <a:rPr lang="zh-TW" altLang="en-US">
                    <a:noFill/>
                  </a:rPr>
                  <a:t> </a:t>
                </a:r>
              </a:p>
            </p:txBody>
          </p:sp>
        </mc:Fallback>
      </mc:AlternateContent>
      <p:cxnSp>
        <p:nvCxnSpPr>
          <p:cNvPr id="8" name="直線單箭頭接點 7"/>
          <p:cNvCxnSpPr/>
          <p:nvPr/>
        </p:nvCxnSpPr>
        <p:spPr>
          <a:xfrm>
            <a:off x="2730500" y="2746573"/>
            <a:ext cx="1841500" cy="0"/>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p:cNvSpPr txBox="1"/>
              <p:nvPr/>
            </p:nvSpPr>
            <p:spPr>
              <a:xfrm>
                <a:off x="3971313" y="2476500"/>
                <a:ext cx="3980226" cy="582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𝑎</m:t>
                              </m:r>
                            </m:e>
                          </m:d>
                        </m:e>
                      </m:func>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971313" y="2476500"/>
                <a:ext cx="3980226" cy="582019"/>
              </a:xfrm>
              <a:prstGeom prst="rect">
                <a:avLst/>
              </a:prstGeom>
              <a:blipFill>
                <a:blip r:embed="rId4"/>
                <a:stretch>
                  <a:fillRect/>
                </a:stretch>
              </a:blipFill>
            </p:spPr>
            <p:txBody>
              <a:bodyPr/>
              <a:lstStyle/>
              <a:p>
                <a:r>
                  <a:rPr lang="zh-TW" altLang="en-US">
                    <a:noFill/>
                  </a:rPr>
                  <a:t> </a:t>
                </a:r>
              </a:p>
            </p:txBody>
          </p:sp>
        </mc:Fallback>
      </mc:AlternateContent>
      <p:sp>
        <p:nvSpPr>
          <p:cNvPr id="35" name="矩形 34"/>
          <p:cNvSpPr/>
          <p:nvPr/>
        </p:nvSpPr>
        <p:spPr>
          <a:xfrm>
            <a:off x="840711" y="5810548"/>
            <a:ext cx="8112789" cy="923330"/>
          </a:xfrm>
          <a:prstGeom prst="rect">
            <a:avLst/>
          </a:prstGeom>
        </p:spPr>
        <p:txBody>
          <a:bodyPr wrap="square">
            <a:spAutoFit/>
          </a:bodyPr>
          <a:lstStyle/>
          <a:p>
            <a:r>
              <a:rPr lang="en-US" altLang="zh-TW" dirty="0" err="1"/>
              <a:t>Hado</a:t>
            </a:r>
            <a:r>
              <a:rPr lang="en-US" altLang="zh-TW" dirty="0"/>
              <a:t> V. Hasselt, “Double Q-learning”, NIPS 2010</a:t>
            </a:r>
          </a:p>
          <a:p>
            <a:r>
              <a:rPr lang="en-US" altLang="zh-TW" dirty="0" err="1"/>
              <a:t>Hado</a:t>
            </a:r>
            <a:r>
              <a:rPr lang="en-US" altLang="zh-TW" dirty="0"/>
              <a:t> van Hasselt, Arthur </a:t>
            </a:r>
            <a:r>
              <a:rPr lang="en-US" altLang="zh-TW" dirty="0" err="1"/>
              <a:t>Guez</a:t>
            </a:r>
            <a:r>
              <a:rPr lang="en-US" altLang="zh-TW" dirty="0"/>
              <a:t>, David Silver, “Deep Reinforcement Learning with Double Q-learning”, AAAI 2016</a:t>
            </a:r>
            <a:endParaRPr lang="zh-TW" altLang="en-US" dirty="0"/>
          </a:p>
        </p:txBody>
      </p:sp>
      <mc:AlternateContent xmlns:mc="http://schemas.openxmlformats.org/markup-compatibility/2006" xmlns:a14="http://schemas.microsoft.com/office/drawing/2010/main">
        <mc:Choice Requires="a14">
          <p:sp>
            <p:nvSpPr>
              <p:cNvPr id="36" name="文字方塊 35"/>
              <p:cNvSpPr txBox="1"/>
              <p:nvPr/>
            </p:nvSpPr>
            <p:spPr>
              <a:xfrm>
                <a:off x="1163274" y="3958033"/>
                <a:ext cx="16891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1163274" y="3958033"/>
                <a:ext cx="1689100" cy="461665"/>
              </a:xfrm>
              <a:prstGeom prst="rect">
                <a:avLst/>
              </a:prstGeom>
              <a:blipFill>
                <a:blip r:embed="rId5"/>
                <a:stretch>
                  <a:fillRect b="-13158"/>
                </a:stretch>
              </a:blipFill>
            </p:spPr>
            <p:txBody>
              <a:bodyPr/>
              <a:lstStyle/>
              <a:p>
                <a:r>
                  <a:rPr lang="zh-TW" altLang="en-US">
                    <a:noFill/>
                  </a:rPr>
                  <a:t> </a:t>
                </a:r>
              </a:p>
            </p:txBody>
          </p:sp>
        </mc:Fallback>
      </mc:AlternateContent>
      <p:cxnSp>
        <p:nvCxnSpPr>
          <p:cNvPr id="37" name="直線單箭頭接點 36"/>
          <p:cNvCxnSpPr>
            <a:cxnSpLocks/>
          </p:cNvCxnSpPr>
          <p:nvPr/>
        </p:nvCxnSpPr>
        <p:spPr>
          <a:xfrm>
            <a:off x="2736850" y="4201565"/>
            <a:ext cx="1130300" cy="0"/>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字方塊 37"/>
              <p:cNvSpPr txBox="1"/>
              <p:nvPr/>
            </p:nvSpPr>
            <p:spPr>
              <a:xfrm>
                <a:off x="3867150" y="3826151"/>
                <a:ext cx="4827282" cy="669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𝑄</m:t>
                      </m:r>
                      <m:r>
                        <a:rPr lang="en-US" altLang="zh-TW" sz="2400" b="0" i="1" smtClean="0">
                          <a:latin typeface="Cambria Math" panose="02040503050406030204" pitchFamily="18" charset="0"/>
                        </a:rPr>
                        <m:t>′</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𝑎</m:t>
                                  </m:r>
                                </m:lim>
                              </m:limLow>
                            </m:fName>
                            <m:e>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𝑎</m:t>
                                  </m:r>
                                </m:e>
                              </m:d>
                            </m:e>
                          </m:func>
                        </m:e>
                      </m:d>
                    </m:oMath>
                  </m:oMathPara>
                </a14:m>
                <a:endParaRPr lang="zh-TW" altLang="en-US" sz="2400" dirty="0"/>
              </a:p>
            </p:txBody>
          </p:sp>
        </mc:Choice>
        <mc:Fallback xmlns="">
          <p:sp>
            <p:nvSpPr>
              <p:cNvPr id="38" name="文字方塊 37"/>
              <p:cNvSpPr txBox="1">
                <a:spLocks noRot="1" noChangeAspect="1" noMove="1" noResize="1" noEditPoints="1" noAdjustHandles="1" noChangeArrowheads="1" noChangeShapeType="1" noTextEdit="1"/>
              </p:cNvSpPr>
              <p:nvPr/>
            </p:nvSpPr>
            <p:spPr>
              <a:xfrm>
                <a:off x="3867150" y="3826151"/>
                <a:ext cx="4827282" cy="669863"/>
              </a:xfrm>
              <a:prstGeom prst="rect">
                <a:avLst/>
              </a:prstGeom>
              <a:blipFill>
                <a:blip r:embed="rId6"/>
                <a:stretch>
                  <a:fillRect/>
                </a:stretch>
              </a:blipFill>
            </p:spPr>
            <p:txBody>
              <a:bodyPr/>
              <a:lstStyle/>
              <a:p>
                <a:r>
                  <a:rPr lang="zh-TW" altLang="en-US">
                    <a:noFill/>
                  </a:rPr>
                  <a:t> </a:t>
                </a:r>
              </a:p>
            </p:txBody>
          </p:sp>
        </mc:Fallback>
      </mc:AlternateContent>
      <p:sp>
        <p:nvSpPr>
          <p:cNvPr id="7" name="文字方塊 6"/>
          <p:cNvSpPr txBox="1"/>
          <p:nvPr/>
        </p:nvSpPr>
        <p:spPr>
          <a:xfrm>
            <a:off x="472348" y="4688630"/>
            <a:ext cx="8717326" cy="461665"/>
          </a:xfrm>
          <a:prstGeom prst="rect">
            <a:avLst/>
          </a:prstGeom>
          <a:noFill/>
        </p:spPr>
        <p:txBody>
          <a:bodyPr wrap="square" rtlCol="0">
            <a:spAutoFit/>
          </a:bodyPr>
          <a:lstStyle/>
          <a:p>
            <a:r>
              <a:rPr lang="en-US" altLang="zh-TW" sz="2400" dirty="0"/>
              <a:t>If Q over-estimate a, so it is selected. Q’ would give it proper value.</a:t>
            </a:r>
            <a:endParaRPr lang="zh-TW" altLang="en-US" sz="2400" dirty="0"/>
          </a:p>
        </p:txBody>
      </p:sp>
      <p:sp>
        <p:nvSpPr>
          <p:cNvPr id="39" name="文字方塊 38"/>
          <p:cNvSpPr txBox="1"/>
          <p:nvPr/>
        </p:nvSpPr>
        <p:spPr>
          <a:xfrm>
            <a:off x="472348" y="5150295"/>
            <a:ext cx="8717326" cy="461665"/>
          </a:xfrm>
          <a:prstGeom prst="rect">
            <a:avLst/>
          </a:prstGeom>
          <a:noFill/>
        </p:spPr>
        <p:txBody>
          <a:bodyPr wrap="square" rtlCol="0">
            <a:spAutoFit/>
          </a:bodyPr>
          <a:lstStyle/>
          <a:p>
            <a:r>
              <a:rPr lang="en-US" altLang="zh-TW" sz="2400" dirty="0"/>
              <a:t>How about Q’ overestimate? The action will not be selected by Q.</a:t>
            </a:r>
            <a:endParaRPr lang="zh-TW" altLang="en-US" sz="2400" dirty="0"/>
          </a:p>
        </p:txBody>
      </p:sp>
      <p:sp>
        <p:nvSpPr>
          <p:cNvPr id="4" name="文字方塊 3">
            <a:extLst>
              <a:ext uri="{FF2B5EF4-FFF2-40B4-BE49-F238E27FC236}">
                <a16:creationId xmlns:a16="http://schemas.microsoft.com/office/drawing/2014/main" id="{A86A6DDA-AC87-4A25-9144-C78CE459327F}"/>
              </a:ext>
            </a:extLst>
          </p:cNvPr>
          <p:cNvSpPr txBox="1"/>
          <p:nvPr/>
        </p:nvSpPr>
        <p:spPr>
          <a:xfrm>
            <a:off x="6362205" y="3351787"/>
            <a:ext cx="2242686"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Target Network</a:t>
            </a:r>
            <a:endParaRPr lang="zh-TW" altLang="en-US" sz="2400" dirty="0"/>
          </a:p>
        </p:txBody>
      </p:sp>
    </p:spTree>
    <p:extLst>
      <p:ext uri="{BB962C8B-B14F-4D97-AF65-F5344CB8AC3E}">
        <p14:creationId xmlns:p14="http://schemas.microsoft.com/office/powerpoint/2010/main" val="17440224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7" grpId="0"/>
      <p:bldP spid="39"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880/1*N_t9I7MeejAoWlDuH1i7c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70" y="1063334"/>
            <a:ext cx="7343630" cy="539089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010025" y="105519"/>
            <a:ext cx="5133975" cy="1200329"/>
          </a:xfrm>
          <a:prstGeom prst="rect">
            <a:avLst/>
          </a:prstGeom>
        </p:spPr>
        <p:txBody>
          <a:bodyPr wrap="square">
            <a:spAutoFit/>
          </a:bodyPr>
          <a:lstStyle/>
          <a:p>
            <a:r>
              <a:rPr lang="en-US" altLang="zh-TW" dirty="0" err="1">
                <a:latin typeface="Lucida Grande"/>
              </a:rPr>
              <a:t>Ziyu</a:t>
            </a:r>
            <a:r>
              <a:rPr lang="en-US" altLang="zh-TW" dirty="0">
                <a:latin typeface="Lucida Grande"/>
              </a:rPr>
              <a:t> Wang</a:t>
            </a:r>
            <a:r>
              <a:rPr lang="en-US" altLang="zh-TW" dirty="0">
                <a:solidFill>
                  <a:srgbClr val="000000"/>
                </a:solidFill>
                <a:latin typeface="Lucida Grande"/>
              </a:rPr>
              <a:t>, </a:t>
            </a:r>
            <a:r>
              <a:rPr lang="en-US" altLang="zh-TW" dirty="0">
                <a:latin typeface="Lucida Grande"/>
              </a:rPr>
              <a:t>Tom </a:t>
            </a:r>
            <a:r>
              <a:rPr lang="en-US" altLang="zh-TW" dirty="0" err="1">
                <a:latin typeface="Lucida Grande"/>
              </a:rPr>
              <a:t>Schaul</a:t>
            </a:r>
            <a:r>
              <a:rPr lang="en-US" altLang="zh-TW" dirty="0">
                <a:solidFill>
                  <a:srgbClr val="000000"/>
                </a:solidFill>
                <a:latin typeface="Lucida Grande"/>
              </a:rPr>
              <a:t>, </a:t>
            </a:r>
            <a:r>
              <a:rPr lang="en-US" altLang="zh-TW" dirty="0">
                <a:latin typeface="Lucida Grande"/>
              </a:rPr>
              <a:t>Matteo Hessel</a:t>
            </a:r>
            <a:r>
              <a:rPr lang="en-US" altLang="zh-TW" dirty="0">
                <a:solidFill>
                  <a:srgbClr val="000000"/>
                </a:solidFill>
                <a:latin typeface="Lucida Grande"/>
              </a:rPr>
              <a:t>, </a:t>
            </a:r>
            <a:r>
              <a:rPr lang="en-US" altLang="zh-TW" dirty="0" err="1">
                <a:latin typeface="Lucida Grande"/>
              </a:rPr>
              <a:t>Hado</a:t>
            </a:r>
            <a:r>
              <a:rPr lang="en-US" altLang="zh-TW" dirty="0">
                <a:latin typeface="Lucida Grande"/>
              </a:rPr>
              <a:t> van Hasselt</a:t>
            </a:r>
            <a:r>
              <a:rPr lang="en-US" altLang="zh-TW" dirty="0">
                <a:solidFill>
                  <a:srgbClr val="000000"/>
                </a:solidFill>
                <a:latin typeface="Lucida Grande"/>
              </a:rPr>
              <a:t>, </a:t>
            </a:r>
            <a:r>
              <a:rPr lang="en-US" altLang="zh-TW" dirty="0">
                <a:latin typeface="Lucida Grande"/>
              </a:rPr>
              <a:t>Marc </a:t>
            </a:r>
            <a:r>
              <a:rPr lang="en-US" altLang="zh-TW" dirty="0" err="1">
                <a:latin typeface="Lucida Grande"/>
              </a:rPr>
              <a:t>Lanctot</a:t>
            </a:r>
            <a:r>
              <a:rPr lang="en-US" altLang="zh-TW" dirty="0">
                <a:solidFill>
                  <a:srgbClr val="000000"/>
                </a:solidFill>
                <a:latin typeface="Lucida Grande"/>
              </a:rPr>
              <a:t>, </a:t>
            </a:r>
            <a:r>
              <a:rPr lang="en-US" altLang="zh-TW" dirty="0">
                <a:latin typeface="Lucida Grande"/>
              </a:rPr>
              <a:t>Nando de Freitas, “</a:t>
            </a:r>
            <a:r>
              <a:rPr lang="en-US" altLang="zh-TW" dirty="0"/>
              <a:t>Dueling Network Architectures for Deep Reinforcement Learning</a:t>
            </a:r>
            <a:r>
              <a:rPr lang="en-US" altLang="zh-TW" dirty="0">
                <a:latin typeface="Lucida Grande"/>
              </a:rPr>
              <a:t>”, </a:t>
            </a:r>
            <a:r>
              <a:rPr lang="en-US" altLang="zh-TW" dirty="0" err="1">
                <a:latin typeface="Lucida Grande"/>
              </a:rPr>
              <a:t>arXiv</a:t>
            </a:r>
            <a:r>
              <a:rPr lang="en-US" altLang="zh-TW" dirty="0">
                <a:latin typeface="Lucida Grande"/>
              </a:rPr>
              <a:t> preprint, 2015</a:t>
            </a:r>
            <a:endParaRPr lang="zh-TW" altLang="en-US" dirty="0"/>
          </a:p>
        </p:txBody>
      </p:sp>
      <p:sp>
        <p:nvSpPr>
          <p:cNvPr id="6" name="文字方塊 5"/>
          <p:cNvSpPr txBox="1"/>
          <p:nvPr/>
        </p:nvSpPr>
        <p:spPr>
          <a:xfrm>
            <a:off x="247160" y="2207731"/>
            <a:ext cx="1181100" cy="830997"/>
          </a:xfrm>
          <a:prstGeom prst="rect">
            <a:avLst/>
          </a:prstGeom>
          <a:noFill/>
        </p:spPr>
        <p:txBody>
          <a:bodyPr wrap="square" rtlCol="0">
            <a:spAutoFit/>
          </a:bodyPr>
          <a:lstStyle/>
          <a:p>
            <a:pPr algn="ctr"/>
            <a:r>
              <a:rPr lang="en-US" altLang="zh-TW" sz="2400" dirty="0"/>
              <a:t>State</a:t>
            </a:r>
          </a:p>
          <a:p>
            <a:pPr algn="ctr"/>
            <a:r>
              <a:rPr lang="en-US" altLang="zh-TW" sz="2400" dirty="0"/>
              <a:t>s</a:t>
            </a:r>
            <a:endParaRPr lang="zh-TW" altLang="en-US" sz="2400" dirty="0"/>
          </a:p>
        </p:txBody>
      </p:sp>
      <p:sp>
        <p:nvSpPr>
          <p:cNvPr id="9" name="文字方塊 8"/>
          <p:cNvSpPr txBox="1"/>
          <p:nvPr/>
        </p:nvSpPr>
        <p:spPr>
          <a:xfrm>
            <a:off x="247160" y="4629281"/>
            <a:ext cx="1181100" cy="830997"/>
          </a:xfrm>
          <a:prstGeom prst="rect">
            <a:avLst/>
          </a:prstGeom>
          <a:noFill/>
        </p:spPr>
        <p:txBody>
          <a:bodyPr wrap="square" rtlCol="0">
            <a:spAutoFit/>
          </a:bodyPr>
          <a:lstStyle/>
          <a:p>
            <a:pPr algn="ctr"/>
            <a:r>
              <a:rPr lang="en-US" altLang="zh-TW" sz="2400" dirty="0"/>
              <a:t>State</a:t>
            </a:r>
          </a:p>
          <a:p>
            <a:pPr algn="ctr"/>
            <a:r>
              <a:rPr lang="en-US" altLang="zh-TW" sz="2400" dirty="0"/>
              <a:t>s</a:t>
            </a:r>
            <a:endParaRPr lang="zh-TW" altLang="en-US" sz="2400" dirty="0"/>
          </a:p>
        </p:txBody>
      </p:sp>
      <p:sp>
        <p:nvSpPr>
          <p:cNvPr id="12" name="文字方塊 11"/>
          <p:cNvSpPr txBox="1"/>
          <p:nvPr/>
        </p:nvSpPr>
        <p:spPr>
          <a:xfrm>
            <a:off x="6387320" y="1994756"/>
            <a:ext cx="1181100" cy="461665"/>
          </a:xfrm>
          <a:prstGeom prst="rect">
            <a:avLst/>
          </a:prstGeom>
          <a:noFill/>
        </p:spPr>
        <p:txBody>
          <a:bodyPr wrap="square" rtlCol="0">
            <a:spAutoFit/>
          </a:bodyPr>
          <a:lstStyle/>
          <a:p>
            <a:pPr algn="ctr"/>
            <a:r>
              <a:rPr lang="en-US" altLang="zh-TW" sz="2400" dirty="0"/>
              <a:t>Q(</a:t>
            </a:r>
            <a:r>
              <a:rPr lang="en-US" altLang="zh-TW" sz="2400" dirty="0" err="1"/>
              <a:t>s,a</a:t>
            </a:r>
            <a:r>
              <a:rPr lang="en-US" altLang="zh-TW" sz="2400" dirty="0"/>
              <a:t>)</a:t>
            </a:r>
            <a:endParaRPr lang="zh-TW" altLang="en-US" sz="2400" dirty="0"/>
          </a:p>
        </p:txBody>
      </p:sp>
      <p:sp>
        <p:nvSpPr>
          <p:cNvPr id="13" name="文字方塊 12"/>
          <p:cNvSpPr txBox="1"/>
          <p:nvPr/>
        </p:nvSpPr>
        <p:spPr>
          <a:xfrm>
            <a:off x="7305430" y="4553338"/>
            <a:ext cx="1682850" cy="830997"/>
          </a:xfrm>
          <a:prstGeom prst="rect">
            <a:avLst/>
          </a:prstGeom>
          <a:noFill/>
        </p:spPr>
        <p:txBody>
          <a:bodyPr wrap="square" rtlCol="0">
            <a:spAutoFit/>
          </a:bodyPr>
          <a:lstStyle/>
          <a:p>
            <a:r>
              <a:rPr lang="en-US" altLang="zh-TW" sz="2400" dirty="0"/>
              <a:t>Q(</a:t>
            </a:r>
            <a:r>
              <a:rPr lang="en-US" altLang="zh-TW" sz="2400" dirty="0" err="1"/>
              <a:t>s,a</a:t>
            </a:r>
            <a:r>
              <a:rPr lang="en-US" altLang="zh-TW" sz="2400" dirty="0"/>
              <a:t>)</a:t>
            </a:r>
          </a:p>
          <a:p>
            <a:r>
              <a:rPr lang="en-US" altLang="zh-TW" sz="2400" dirty="0"/>
              <a:t>= A(</a:t>
            </a:r>
            <a:r>
              <a:rPr lang="en-US" altLang="zh-TW" sz="2400" dirty="0" err="1"/>
              <a:t>s,a</a:t>
            </a:r>
            <a:r>
              <a:rPr lang="en-US" altLang="zh-TW" sz="2400" dirty="0"/>
              <a:t>)+V(s)</a:t>
            </a:r>
            <a:endParaRPr lang="zh-TW" altLang="en-US" sz="2400" dirty="0"/>
          </a:p>
        </p:txBody>
      </p:sp>
      <p:sp>
        <p:nvSpPr>
          <p:cNvPr id="14" name="文字方塊 13"/>
          <p:cNvSpPr txBox="1"/>
          <p:nvPr/>
        </p:nvSpPr>
        <p:spPr>
          <a:xfrm>
            <a:off x="6391420" y="3258703"/>
            <a:ext cx="933450" cy="461665"/>
          </a:xfrm>
          <a:prstGeom prst="rect">
            <a:avLst/>
          </a:prstGeom>
          <a:noFill/>
        </p:spPr>
        <p:txBody>
          <a:bodyPr wrap="square" rtlCol="0">
            <a:spAutoFit/>
          </a:bodyPr>
          <a:lstStyle/>
          <a:p>
            <a:pPr algn="ctr"/>
            <a:r>
              <a:rPr lang="en-US" altLang="zh-TW" sz="2400" dirty="0"/>
              <a:t>V(s)</a:t>
            </a:r>
            <a:endParaRPr lang="zh-TW" altLang="en-US" sz="2400" dirty="0"/>
          </a:p>
        </p:txBody>
      </p:sp>
      <p:sp>
        <p:nvSpPr>
          <p:cNvPr id="15" name="文字方塊 14"/>
          <p:cNvSpPr txBox="1"/>
          <p:nvPr/>
        </p:nvSpPr>
        <p:spPr>
          <a:xfrm>
            <a:off x="6496049" y="5748838"/>
            <a:ext cx="961390" cy="461665"/>
          </a:xfrm>
          <a:prstGeom prst="rect">
            <a:avLst/>
          </a:prstGeom>
          <a:noFill/>
        </p:spPr>
        <p:txBody>
          <a:bodyPr wrap="square" rtlCol="0">
            <a:spAutoFit/>
          </a:bodyPr>
          <a:lstStyle/>
          <a:p>
            <a:r>
              <a:rPr lang="en-US" altLang="zh-TW" sz="2400" dirty="0"/>
              <a:t>A(</a:t>
            </a:r>
            <a:r>
              <a:rPr lang="en-US" altLang="zh-TW" sz="2400" dirty="0" err="1"/>
              <a:t>s,a</a:t>
            </a:r>
            <a:r>
              <a:rPr lang="en-US" altLang="zh-TW" sz="2400" dirty="0"/>
              <a:t>)</a:t>
            </a:r>
            <a:endParaRPr lang="zh-TW" altLang="en-US" sz="2400" dirty="0"/>
          </a:p>
        </p:txBody>
      </p:sp>
      <p:cxnSp>
        <p:nvCxnSpPr>
          <p:cNvPr id="8" name="直線單箭頭接點 7"/>
          <p:cNvCxnSpPr/>
          <p:nvPr/>
        </p:nvCxnSpPr>
        <p:spPr>
          <a:xfrm flipV="1">
            <a:off x="6432550" y="3630986"/>
            <a:ext cx="239785" cy="48260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C11648A6-1136-447D-A734-11E41EF8196D}"/>
              </a:ext>
            </a:extLst>
          </p:cNvPr>
          <p:cNvSpPr txBox="1"/>
          <p:nvPr/>
        </p:nvSpPr>
        <p:spPr>
          <a:xfrm>
            <a:off x="2167256" y="5623229"/>
            <a:ext cx="2692400" cy="830997"/>
          </a:xfrm>
          <a:prstGeom prst="rect">
            <a:avLst/>
          </a:prstGeom>
          <a:noFill/>
        </p:spPr>
        <p:txBody>
          <a:bodyPr wrap="square" rtlCol="0">
            <a:spAutoFit/>
          </a:bodyPr>
          <a:lstStyle/>
          <a:p>
            <a:r>
              <a:rPr lang="en-US" altLang="zh-TW" sz="2400" dirty="0">
                <a:solidFill>
                  <a:srgbClr val="0000FF"/>
                </a:solidFill>
              </a:rPr>
              <a:t>Only change the network structure</a:t>
            </a:r>
            <a:endParaRPr lang="zh-TW" altLang="en-US" sz="2400" dirty="0">
              <a:solidFill>
                <a:srgbClr val="0000FF"/>
              </a:solidFill>
            </a:endParaRPr>
          </a:p>
        </p:txBody>
      </p:sp>
      <p:sp>
        <p:nvSpPr>
          <p:cNvPr id="2" name="標題 1"/>
          <p:cNvSpPr>
            <a:spLocks noGrp="1"/>
          </p:cNvSpPr>
          <p:nvPr>
            <p:ph type="title"/>
          </p:nvPr>
        </p:nvSpPr>
        <p:spPr/>
        <p:txBody>
          <a:bodyPr/>
          <a:lstStyle/>
          <a:p>
            <a:r>
              <a:rPr lang="en-US" altLang="zh-TW" dirty="0"/>
              <a:t>Dueling DQN</a:t>
            </a:r>
            <a:endParaRPr lang="zh-TW" altLang="en-US" dirty="0"/>
          </a:p>
        </p:txBody>
      </p:sp>
    </p:spTree>
    <p:extLst>
      <p:ext uri="{BB962C8B-B14F-4D97-AF65-F5344CB8AC3E}">
        <p14:creationId xmlns:p14="http://schemas.microsoft.com/office/powerpoint/2010/main" val="26770106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94862-6889-42AB-88AC-BC990D757388}"/>
              </a:ext>
            </a:extLst>
          </p:cNvPr>
          <p:cNvSpPr>
            <a:spLocks noGrp="1"/>
          </p:cNvSpPr>
          <p:nvPr>
            <p:ph type="title"/>
          </p:nvPr>
        </p:nvSpPr>
        <p:spPr/>
        <p:txBody>
          <a:bodyPr/>
          <a:lstStyle/>
          <a:p>
            <a:r>
              <a:rPr lang="en-US" altLang="zh-TW" dirty="0"/>
              <a:t>Dueling DQN</a:t>
            </a:r>
            <a:endParaRPr lang="zh-TW" altLang="en-US" dirty="0"/>
          </a:p>
        </p:txBody>
      </p:sp>
      <p:graphicFrame>
        <p:nvGraphicFramePr>
          <p:cNvPr id="4" name="表格 3">
            <a:extLst>
              <a:ext uri="{FF2B5EF4-FFF2-40B4-BE49-F238E27FC236}">
                <a16:creationId xmlns:a16="http://schemas.microsoft.com/office/drawing/2014/main" id="{51F2B802-FFEE-4C0F-8B19-2D272DFD0CD7}"/>
              </a:ext>
            </a:extLst>
          </p:cNvPr>
          <p:cNvGraphicFramePr>
            <a:graphicFrameLocks noGrp="1"/>
          </p:cNvGraphicFramePr>
          <p:nvPr>
            <p:extLst>
              <p:ext uri="{D42A27DB-BD31-4B8C-83A1-F6EECF244321}">
                <p14:modId xmlns:p14="http://schemas.microsoft.com/office/powerpoint/2010/main" val="1693900922"/>
              </p:ext>
            </p:extLst>
          </p:nvPr>
        </p:nvGraphicFramePr>
        <p:xfrm>
          <a:off x="3332480" y="2090237"/>
          <a:ext cx="4754880" cy="1402398"/>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774532602"/>
                    </a:ext>
                  </a:extLst>
                </a:gridCol>
                <a:gridCol w="1188720">
                  <a:extLst>
                    <a:ext uri="{9D8B030D-6E8A-4147-A177-3AD203B41FA5}">
                      <a16:colId xmlns:a16="http://schemas.microsoft.com/office/drawing/2014/main" val="3042713838"/>
                    </a:ext>
                  </a:extLst>
                </a:gridCol>
                <a:gridCol w="1188720">
                  <a:extLst>
                    <a:ext uri="{9D8B030D-6E8A-4147-A177-3AD203B41FA5}">
                      <a16:colId xmlns:a16="http://schemas.microsoft.com/office/drawing/2014/main" val="4075672266"/>
                    </a:ext>
                  </a:extLst>
                </a:gridCol>
                <a:gridCol w="1188720">
                  <a:extLst>
                    <a:ext uri="{9D8B030D-6E8A-4147-A177-3AD203B41FA5}">
                      <a16:colId xmlns:a16="http://schemas.microsoft.com/office/drawing/2014/main" val="3406141439"/>
                    </a:ext>
                  </a:extLst>
                </a:gridCol>
              </a:tblGrid>
              <a:tr h="467466">
                <a:tc>
                  <a:txBody>
                    <a:bodyPr/>
                    <a:lstStyle/>
                    <a:p>
                      <a:pPr algn="ctr"/>
                      <a:r>
                        <a:rPr lang="en-US" altLang="zh-TW" sz="2400" dirty="0"/>
                        <a:t>3</a:t>
                      </a:r>
                      <a:endParaRPr lang="zh-TW" altLang="en-US" sz="2400" dirty="0"/>
                    </a:p>
                  </a:txBody>
                  <a:tcPr/>
                </a:tc>
                <a:tc>
                  <a:txBody>
                    <a:bodyPr/>
                    <a:lstStyle/>
                    <a:p>
                      <a:pPr algn="ctr"/>
                      <a:r>
                        <a:rPr lang="en-US" altLang="zh-TW" sz="2400" dirty="0"/>
                        <a:t>3</a:t>
                      </a:r>
                      <a:endParaRPr lang="zh-TW" altLang="en-US" sz="2400" dirty="0"/>
                    </a:p>
                  </a:txBody>
                  <a:tcPr/>
                </a:tc>
                <a:tc>
                  <a:txBody>
                    <a:bodyPr/>
                    <a:lstStyle/>
                    <a:p>
                      <a:pPr algn="ctr"/>
                      <a:r>
                        <a:rPr lang="en-US" altLang="zh-TW" sz="2400" dirty="0"/>
                        <a:t>3</a:t>
                      </a:r>
                      <a:endParaRPr lang="zh-TW" altLang="en-US" sz="2400" dirty="0"/>
                    </a:p>
                  </a:txBody>
                  <a:tcPr/>
                </a:tc>
                <a:tc>
                  <a:txBody>
                    <a:bodyPr/>
                    <a:lstStyle/>
                    <a:p>
                      <a:pPr algn="ctr"/>
                      <a:r>
                        <a:rPr lang="en-US" altLang="zh-TW" sz="2400" dirty="0"/>
                        <a:t>1</a:t>
                      </a:r>
                      <a:endParaRPr lang="zh-TW" altLang="en-US" sz="2400" dirty="0"/>
                    </a:p>
                  </a:txBody>
                  <a:tcPr/>
                </a:tc>
                <a:extLst>
                  <a:ext uri="{0D108BD9-81ED-4DB2-BD59-A6C34878D82A}">
                    <a16:rowId xmlns:a16="http://schemas.microsoft.com/office/drawing/2014/main" val="4123703185"/>
                  </a:ext>
                </a:extLst>
              </a:tr>
              <a:tr h="467466">
                <a:tc>
                  <a:txBody>
                    <a:bodyPr/>
                    <a:lstStyle/>
                    <a:p>
                      <a:pPr algn="ctr"/>
                      <a:r>
                        <a:rPr lang="en-US" altLang="zh-TW" sz="2400" dirty="0"/>
                        <a:t>1</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t>6</a:t>
                      </a:r>
                      <a:endParaRPr lang="zh-TW" altLang="en-US" sz="2400" dirty="0"/>
                    </a:p>
                  </a:txBody>
                  <a:tcPr/>
                </a:tc>
                <a:tc>
                  <a:txBody>
                    <a:bodyPr/>
                    <a:lstStyle/>
                    <a:p>
                      <a:pPr algn="ctr"/>
                      <a:r>
                        <a:rPr lang="en-US" altLang="zh-TW" sz="2400" dirty="0"/>
                        <a:t>1</a:t>
                      </a:r>
                      <a:endParaRPr lang="zh-TW" altLang="en-US" sz="2400" dirty="0"/>
                    </a:p>
                  </a:txBody>
                  <a:tcPr/>
                </a:tc>
                <a:extLst>
                  <a:ext uri="{0D108BD9-81ED-4DB2-BD59-A6C34878D82A}">
                    <a16:rowId xmlns:a16="http://schemas.microsoft.com/office/drawing/2014/main" val="1696327351"/>
                  </a:ext>
                </a:extLst>
              </a:tr>
              <a:tr h="467466">
                <a:tc>
                  <a:txBody>
                    <a:bodyPr/>
                    <a:lstStyle/>
                    <a:p>
                      <a:pPr algn="ctr"/>
                      <a:r>
                        <a:rPr lang="en-US" altLang="zh-TW" sz="2400" dirty="0"/>
                        <a:t>2</a:t>
                      </a:r>
                      <a:endParaRPr lang="zh-TW" altLang="en-US" sz="2400" dirty="0"/>
                    </a:p>
                  </a:txBody>
                  <a:tcPr/>
                </a:tc>
                <a:tc>
                  <a:txBody>
                    <a:bodyPr/>
                    <a:lstStyle/>
                    <a:p>
                      <a:pPr algn="ctr"/>
                      <a:r>
                        <a:rPr lang="en-US" altLang="zh-TW" sz="2400" dirty="0"/>
                        <a:t>-2</a:t>
                      </a:r>
                      <a:endParaRPr lang="zh-TW" altLang="en-US" sz="2400" dirty="0"/>
                    </a:p>
                  </a:txBody>
                  <a:tcPr/>
                </a:tc>
                <a:tc>
                  <a:txBody>
                    <a:bodyPr/>
                    <a:lstStyle/>
                    <a:p>
                      <a:pPr algn="ctr"/>
                      <a:r>
                        <a:rPr lang="en-US" altLang="zh-TW" sz="2400" dirty="0"/>
                        <a:t>3</a:t>
                      </a:r>
                      <a:endParaRPr lang="zh-TW" altLang="en-US" sz="2400" dirty="0"/>
                    </a:p>
                  </a:txBody>
                  <a:tcPr/>
                </a:tc>
                <a:tc>
                  <a:txBody>
                    <a:bodyPr/>
                    <a:lstStyle/>
                    <a:p>
                      <a:pPr algn="ctr"/>
                      <a:r>
                        <a:rPr lang="en-US" altLang="zh-TW" sz="2400" dirty="0"/>
                        <a:t>1</a:t>
                      </a:r>
                      <a:endParaRPr lang="zh-TW" altLang="en-US" sz="2400" dirty="0"/>
                    </a:p>
                  </a:txBody>
                  <a:tcPr/>
                </a:tc>
                <a:extLst>
                  <a:ext uri="{0D108BD9-81ED-4DB2-BD59-A6C34878D82A}">
                    <a16:rowId xmlns:a16="http://schemas.microsoft.com/office/drawing/2014/main" val="4225215041"/>
                  </a:ext>
                </a:extLst>
              </a:tr>
            </a:tbl>
          </a:graphicData>
        </a:graphic>
      </p:graphicFrame>
      <p:sp>
        <p:nvSpPr>
          <p:cNvPr id="5" name="文字方塊 4">
            <a:extLst>
              <a:ext uri="{FF2B5EF4-FFF2-40B4-BE49-F238E27FC236}">
                <a16:creationId xmlns:a16="http://schemas.microsoft.com/office/drawing/2014/main" id="{4F24C09F-1ED5-4986-9A81-2A1C098D851B}"/>
              </a:ext>
            </a:extLst>
          </p:cNvPr>
          <p:cNvSpPr txBox="1"/>
          <p:nvPr/>
        </p:nvSpPr>
        <p:spPr>
          <a:xfrm>
            <a:off x="4988560" y="1640082"/>
            <a:ext cx="1442720" cy="461665"/>
          </a:xfrm>
          <a:prstGeom prst="rect">
            <a:avLst/>
          </a:prstGeom>
          <a:noFill/>
        </p:spPr>
        <p:txBody>
          <a:bodyPr wrap="square" rtlCol="0">
            <a:spAutoFit/>
          </a:bodyPr>
          <a:lstStyle/>
          <a:p>
            <a:pPr algn="ctr"/>
            <a:r>
              <a:rPr lang="en-US" altLang="zh-TW" sz="2400" dirty="0"/>
              <a:t>state</a:t>
            </a:r>
            <a:endParaRPr lang="zh-TW" altLang="en-US" sz="2400" dirty="0"/>
          </a:p>
        </p:txBody>
      </p:sp>
      <p:sp>
        <p:nvSpPr>
          <p:cNvPr id="6" name="文字方塊 5">
            <a:extLst>
              <a:ext uri="{FF2B5EF4-FFF2-40B4-BE49-F238E27FC236}">
                <a16:creationId xmlns:a16="http://schemas.microsoft.com/office/drawing/2014/main" id="{19742D25-D28D-4AA5-AA87-29740B6C052F}"/>
              </a:ext>
            </a:extLst>
          </p:cNvPr>
          <p:cNvSpPr txBox="1"/>
          <p:nvPr/>
        </p:nvSpPr>
        <p:spPr>
          <a:xfrm>
            <a:off x="2103120" y="2560603"/>
            <a:ext cx="1442720" cy="461665"/>
          </a:xfrm>
          <a:prstGeom prst="rect">
            <a:avLst/>
          </a:prstGeom>
          <a:noFill/>
        </p:spPr>
        <p:txBody>
          <a:bodyPr wrap="square" rtlCol="0">
            <a:spAutoFit/>
          </a:bodyPr>
          <a:lstStyle/>
          <a:p>
            <a:pPr algn="ctr"/>
            <a:r>
              <a:rPr lang="en-US" altLang="zh-TW" sz="2400" dirty="0"/>
              <a:t>action</a:t>
            </a:r>
            <a:endParaRPr lang="zh-TW" altLang="en-US" sz="2400" dirty="0"/>
          </a:p>
        </p:txBody>
      </p:sp>
      <p:graphicFrame>
        <p:nvGraphicFramePr>
          <p:cNvPr id="7" name="表格 6">
            <a:extLst>
              <a:ext uri="{FF2B5EF4-FFF2-40B4-BE49-F238E27FC236}">
                <a16:creationId xmlns:a16="http://schemas.microsoft.com/office/drawing/2014/main" id="{5FDEC868-CEA2-4E5F-B7C0-3711266D44A5}"/>
              </a:ext>
            </a:extLst>
          </p:cNvPr>
          <p:cNvGraphicFramePr>
            <a:graphicFrameLocks noGrp="1"/>
          </p:cNvGraphicFramePr>
          <p:nvPr>
            <p:extLst>
              <p:ext uri="{D42A27DB-BD31-4B8C-83A1-F6EECF244321}">
                <p14:modId xmlns:p14="http://schemas.microsoft.com/office/powerpoint/2010/main" val="3883788418"/>
              </p:ext>
            </p:extLst>
          </p:nvPr>
        </p:nvGraphicFramePr>
        <p:xfrm>
          <a:off x="3332480" y="5090476"/>
          <a:ext cx="4754880" cy="1402398"/>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774532602"/>
                    </a:ext>
                  </a:extLst>
                </a:gridCol>
                <a:gridCol w="1188720">
                  <a:extLst>
                    <a:ext uri="{9D8B030D-6E8A-4147-A177-3AD203B41FA5}">
                      <a16:colId xmlns:a16="http://schemas.microsoft.com/office/drawing/2014/main" val="3042713838"/>
                    </a:ext>
                  </a:extLst>
                </a:gridCol>
                <a:gridCol w="1188720">
                  <a:extLst>
                    <a:ext uri="{9D8B030D-6E8A-4147-A177-3AD203B41FA5}">
                      <a16:colId xmlns:a16="http://schemas.microsoft.com/office/drawing/2014/main" val="4075672266"/>
                    </a:ext>
                  </a:extLst>
                </a:gridCol>
                <a:gridCol w="1188720">
                  <a:extLst>
                    <a:ext uri="{9D8B030D-6E8A-4147-A177-3AD203B41FA5}">
                      <a16:colId xmlns:a16="http://schemas.microsoft.com/office/drawing/2014/main" val="3406141439"/>
                    </a:ext>
                  </a:extLst>
                </a:gridCol>
              </a:tblGrid>
              <a:tr h="467466">
                <a:tc>
                  <a:txBody>
                    <a:bodyPr/>
                    <a:lstStyle/>
                    <a:p>
                      <a:pPr algn="ctr"/>
                      <a:r>
                        <a:rPr lang="en-US" altLang="zh-TW" sz="2400" dirty="0"/>
                        <a:t>1</a:t>
                      </a:r>
                      <a:endParaRPr lang="zh-TW" altLang="en-US" sz="2400" dirty="0"/>
                    </a:p>
                  </a:txBody>
                  <a:tcPr/>
                </a:tc>
                <a:tc>
                  <a:txBody>
                    <a:bodyPr/>
                    <a:lstStyle/>
                    <a:p>
                      <a:pPr algn="ctr"/>
                      <a:r>
                        <a:rPr lang="en-US" altLang="zh-TW" sz="2400" dirty="0"/>
                        <a:t>3</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4123703185"/>
                  </a:ext>
                </a:extLst>
              </a:tr>
              <a:tr h="467466">
                <a:tc>
                  <a:txBody>
                    <a:bodyPr/>
                    <a:lstStyle/>
                    <a:p>
                      <a:pPr algn="ctr"/>
                      <a:r>
                        <a:rPr lang="en-US" altLang="zh-TW" sz="2400" dirty="0"/>
                        <a:t>-1</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t>2</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696327351"/>
                  </a:ext>
                </a:extLst>
              </a:tr>
              <a:tr h="467466">
                <a:tc>
                  <a:txBody>
                    <a:bodyPr/>
                    <a:lstStyle/>
                    <a:p>
                      <a:pPr algn="ctr"/>
                      <a:r>
                        <a:rPr lang="en-US" altLang="zh-TW" sz="2400" dirty="0"/>
                        <a:t>0</a:t>
                      </a:r>
                      <a:endParaRPr lang="zh-TW" altLang="en-US" sz="2400" dirty="0"/>
                    </a:p>
                  </a:txBody>
                  <a:tcPr/>
                </a:tc>
                <a:tc>
                  <a:txBody>
                    <a:bodyPr/>
                    <a:lstStyle/>
                    <a:p>
                      <a:pPr algn="ctr"/>
                      <a:r>
                        <a:rPr lang="en-US" altLang="zh-TW" sz="2400" dirty="0"/>
                        <a:t>-2</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4225215041"/>
                  </a:ext>
                </a:extLst>
              </a:tr>
            </a:tbl>
          </a:graphicData>
        </a:graphic>
      </p:graphicFrame>
      <p:sp>
        <p:nvSpPr>
          <p:cNvPr id="10" name="文字方塊 9">
            <a:extLst>
              <a:ext uri="{FF2B5EF4-FFF2-40B4-BE49-F238E27FC236}">
                <a16:creationId xmlns:a16="http://schemas.microsoft.com/office/drawing/2014/main" id="{8AA993AF-F4C5-4DA5-BDF4-65D9E6201B96}"/>
              </a:ext>
            </a:extLst>
          </p:cNvPr>
          <p:cNvSpPr txBox="1"/>
          <p:nvPr/>
        </p:nvSpPr>
        <p:spPr>
          <a:xfrm>
            <a:off x="577817" y="2428181"/>
            <a:ext cx="1137530" cy="461665"/>
          </a:xfrm>
          <a:prstGeom prst="rect">
            <a:avLst/>
          </a:prstGeom>
          <a:noFill/>
        </p:spPr>
        <p:txBody>
          <a:bodyPr wrap="square" rtlCol="0">
            <a:spAutoFit/>
          </a:bodyPr>
          <a:lstStyle/>
          <a:p>
            <a:pPr algn="ctr"/>
            <a:r>
              <a:rPr lang="en-US" altLang="zh-TW" sz="2400" dirty="0"/>
              <a:t>Q(</a:t>
            </a:r>
            <a:r>
              <a:rPr lang="en-US" altLang="zh-TW" sz="2400" dirty="0" err="1"/>
              <a:t>s,a</a:t>
            </a:r>
            <a:r>
              <a:rPr lang="en-US" altLang="zh-TW" sz="2400" dirty="0"/>
              <a:t>)</a:t>
            </a:r>
          </a:p>
        </p:txBody>
      </p:sp>
      <p:sp>
        <p:nvSpPr>
          <p:cNvPr id="11" name="文字方塊 10">
            <a:extLst>
              <a:ext uri="{FF2B5EF4-FFF2-40B4-BE49-F238E27FC236}">
                <a16:creationId xmlns:a16="http://schemas.microsoft.com/office/drawing/2014/main" id="{4A07210A-ED38-4291-955F-DEDCFFF50B55}"/>
              </a:ext>
            </a:extLst>
          </p:cNvPr>
          <p:cNvSpPr txBox="1"/>
          <p:nvPr/>
        </p:nvSpPr>
        <p:spPr>
          <a:xfrm>
            <a:off x="628650" y="5370199"/>
            <a:ext cx="1137530" cy="461665"/>
          </a:xfrm>
          <a:prstGeom prst="rect">
            <a:avLst/>
          </a:prstGeom>
          <a:noFill/>
        </p:spPr>
        <p:txBody>
          <a:bodyPr wrap="square" rtlCol="0">
            <a:spAutoFit/>
          </a:bodyPr>
          <a:lstStyle/>
          <a:p>
            <a:pPr algn="ctr"/>
            <a:r>
              <a:rPr lang="en-US" altLang="zh-TW" sz="2400" dirty="0"/>
              <a:t>A(</a:t>
            </a:r>
            <a:r>
              <a:rPr lang="en-US" altLang="zh-TW" sz="2400" dirty="0" err="1"/>
              <a:t>s,a</a:t>
            </a:r>
            <a:r>
              <a:rPr lang="en-US" altLang="zh-TW" sz="2400" dirty="0"/>
              <a:t>)</a:t>
            </a:r>
          </a:p>
        </p:txBody>
      </p:sp>
      <p:sp>
        <p:nvSpPr>
          <p:cNvPr id="12" name="文字方塊 11">
            <a:extLst>
              <a:ext uri="{FF2B5EF4-FFF2-40B4-BE49-F238E27FC236}">
                <a16:creationId xmlns:a16="http://schemas.microsoft.com/office/drawing/2014/main" id="{B7DAAD7C-40F3-45A8-8F1C-A00A28A0CF90}"/>
              </a:ext>
            </a:extLst>
          </p:cNvPr>
          <p:cNvSpPr txBox="1"/>
          <p:nvPr/>
        </p:nvSpPr>
        <p:spPr>
          <a:xfrm>
            <a:off x="730690" y="4024945"/>
            <a:ext cx="933450" cy="461665"/>
          </a:xfrm>
          <a:prstGeom prst="rect">
            <a:avLst/>
          </a:prstGeom>
          <a:noFill/>
        </p:spPr>
        <p:txBody>
          <a:bodyPr wrap="square" rtlCol="0">
            <a:spAutoFit/>
          </a:bodyPr>
          <a:lstStyle/>
          <a:p>
            <a:pPr algn="ctr"/>
            <a:r>
              <a:rPr lang="en-US" altLang="zh-TW" sz="2400" dirty="0"/>
              <a:t>V(s)</a:t>
            </a:r>
            <a:endParaRPr lang="zh-TW" altLang="en-US" sz="2400" dirty="0"/>
          </a:p>
        </p:txBody>
      </p:sp>
      <p:graphicFrame>
        <p:nvGraphicFramePr>
          <p:cNvPr id="13" name="表格 12">
            <a:extLst>
              <a:ext uri="{FF2B5EF4-FFF2-40B4-BE49-F238E27FC236}">
                <a16:creationId xmlns:a16="http://schemas.microsoft.com/office/drawing/2014/main" id="{FDD33F94-FA57-4E28-B7E3-591984AC37DA}"/>
              </a:ext>
            </a:extLst>
          </p:cNvPr>
          <p:cNvGraphicFramePr>
            <a:graphicFrameLocks noGrp="1"/>
          </p:cNvGraphicFramePr>
          <p:nvPr>
            <p:extLst>
              <p:ext uri="{D42A27DB-BD31-4B8C-83A1-F6EECF244321}">
                <p14:modId xmlns:p14="http://schemas.microsoft.com/office/powerpoint/2010/main" val="1449569705"/>
              </p:ext>
            </p:extLst>
          </p:nvPr>
        </p:nvGraphicFramePr>
        <p:xfrm>
          <a:off x="3332480" y="4061289"/>
          <a:ext cx="4754880" cy="467466"/>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774532602"/>
                    </a:ext>
                  </a:extLst>
                </a:gridCol>
                <a:gridCol w="1188720">
                  <a:extLst>
                    <a:ext uri="{9D8B030D-6E8A-4147-A177-3AD203B41FA5}">
                      <a16:colId xmlns:a16="http://schemas.microsoft.com/office/drawing/2014/main" val="3042713838"/>
                    </a:ext>
                  </a:extLst>
                </a:gridCol>
                <a:gridCol w="1188720">
                  <a:extLst>
                    <a:ext uri="{9D8B030D-6E8A-4147-A177-3AD203B41FA5}">
                      <a16:colId xmlns:a16="http://schemas.microsoft.com/office/drawing/2014/main" val="4075672266"/>
                    </a:ext>
                  </a:extLst>
                </a:gridCol>
                <a:gridCol w="1188720">
                  <a:extLst>
                    <a:ext uri="{9D8B030D-6E8A-4147-A177-3AD203B41FA5}">
                      <a16:colId xmlns:a16="http://schemas.microsoft.com/office/drawing/2014/main" val="3406141439"/>
                    </a:ext>
                  </a:extLst>
                </a:gridCol>
              </a:tblGrid>
              <a:tr h="467466">
                <a:tc>
                  <a:txBody>
                    <a:bodyPr/>
                    <a:lstStyle/>
                    <a:p>
                      <a:pPr algn="ctr"/>
                      <a:r>
                        <a:rPr lang="en-US" altLang="zh-TW" sz="2400" dirty="0"/>
                        <a:t>2</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4</a:t>
                      </a:r>
                      <a:endParaRPr lang="zh-TW" altLang="en-US" sz="2400" dirty="0"/>
                    </a:p>
                  </a:txBody>
                  <a:tcPr/>
                </a:tc>
                <a:tc>
                  <a:txBody>
                    <a:bodyPr/>
                    <a:lstStyle/>
                    <a:p>
                      <a:pPr algn="ctr"/>
                      <a:r>
                        <a:rPr lang="en-US" altLang="zh-TW" sz="2400" dirty="0"/>
                        <a:t>1</a:t>
                      </a:r>
                      <a:endParaRPr lang="zh-TW" altLang="en-US" sz="2400" dirty="0"/>
                    </a:p>
                  </a:txBody>
                  <a:tcPr/>
                </a:tc>
                <a:extLst>
                  <a:ext uri="{0D108BD9-81ED-4DB2-BD59-A6C34878D82A}">
                    <a16:rowId xmlns:a16="http://schemas.microsoft.com/office/drawing/2014/main" val="4123703185"/>
                  </a:ext>
                </a:extLst>
              </a:tr>
            </a:tbl>
          </a:graphicData>
        </a:graphic>
      </p:graphicFrame>
      <p:cxnSp>
        <p:nvCxnSpPr>
          <p:cNvPr id="15" name="直線接點 14">
            <a:extLst>
              <a:ext uri="{FF2B5EF4-FFF2-40B4-BE49-F238E27FC236}">
                <a16:creationId xmlns:a16="http://schemas.microsoft.com/office/drawing/2014/main" id="{CE4689A0-FC69-4688-9930-79ACD0DBE5F1}"/>
              </a:ext>
            </a:extLst>
          </p:cNvPr>
          <p:cNvCxnSpPr/>
          <p:nvPr/>
        </p:nvCxnSpPr>
        <p:spPr>
          <a:xfrm>
            <a:off x="4988560" y="2645394"/>
            <a:ext cx="304800" cy="2920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3F1B338B-1F81-44F5-BBC7-CBE405FE5D14}"/>
              </a:ext>
            </a:extLst>
          </p:cNvPr>
          <p:cNvSpPr txBox="1"/>
          <p:nvPr/>
        </p:nvSpPr>
        <p:spPr>
          <a:xfrm>
            <a:off x="5283200" y="2573641"/>
            <a:ext cx="396240" cy="461665"/>
          </a:xfrm>
          <a:prstGeom prst="rect">
            <a:avLst/>
          </a:prstGeom>
          <a:noFill/>
        </p:spPr>
        <p:txBody>
          <a:bodyPr wrap="square" rtlCol="0">
            <a:spAutoFit/>
          </a:bodyPr>
          <a:lstStyle/>
          <a:p>
            <a:pPr algn="ctr"/>
            <a:r>
              <a:rPr lang="en-US" altLang="zh-TW" sz="2400" b="1" dirty="0">
                <a:solidFill>
                  <a:srgbClr val="0000FF"/>
                </a:solidFill>
              </a:rPr>
              <a:t>0</a:t>
            </a:r>
            <a:endParaRPr lang="zh-TW" altLang="en-US" sz="2400" b="1" dirty="0">
              <a:solidFill>
                <a:srgbClr val="0000FF"/>
              </a:solidFill>
            </a:endParaRPr>
          </a:p>
        </p:txBody>
      </p:sp>
      <p:cxnSp>
        <p:nvCxnSpPr>
          <p:cNvPr id="17" name="直線接點 16">
            <a:extLst>
              <a:ext uri="{FF2B5EF4-FFF2-40B4-BE49-F238E27FC236}">
                <a16:creationId xmlns:a16="http://schemas.microsoft.com/office/drawing/2014/main" id="{AD5ABBF2-6ACB-4B23-9DC2-4B15FC4CB94B}"/>
              </a:ext>
            </a:extLst>
          </p:cNvPr>
          <p:cNvCxnSpPr/>
          <p:nvPr/>
        </p:nvCxnSpPr>
        <p:spPr>
          <a:xfrm>
            <a:off x="4978400" y="4148982"/>
            <a:ext cx="304800" cy="2920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B5A06B09-FBD0-4725-8D92-1CFCCE70172A}"/>
              </a:ext>
            </a:extLst>
          </p:cNvPr>
          <p:cNvSpPr txBox="1"/>
          <p:nvPr/>
        </p:nvSpPr>
        <p:spPr>
          <a:xfrm>
            <a:off x="5274733" y="4061289"/>
            <a:ext cx="396240" cy="461665"/>
          </a:xfrm>
          <a:prstGeom prst="rect">
            <a:avLst/>
          </a:prstGeom>
          <a:noFill/>
        </p:spPr>
        <p:txBody>
          <a:bodyPr wrap="square" rtlCol="0">
            <a:spAutoFit/>
          </a:bodyPr>
          <a:lstStyle/>
          <a:p>
            <a:pPr algn="ctr"/>
            <a:r>
              <a:rPr lang="en-US" altLang="zh-TW" sz="2400" b="1" dirty="0">
                <a:solidFill>
                  <a:srgbClr val="0000FF"/>
                </a:solidFill>
              </a:rPr>
              <a:t>1</a:t>
            </a:r>
            <a:endParaRPr lang="zh-TW" altLang="en-US" sz="2400" b="1" dirty="0">
              <a:solidFill>
                <a:srgbClr val="0000FF"/>
              </a:solidFill>
            </a:endParaRPr>
          </a:p>
        </p:txBody>
      </p:sp>
      <p:cxnSp>
        <p:nvCxnSpPr>
          <p:cNvPr id="21" name="直線接點 20">
            <a:extLst>
              <a:ext uri="{FF2B5EF4-FFF2-40B4-BE49-F238E27FC236}">
                <a16:creationId xmlns:a16="http://schemas.microsoft.com/office/drawing/2014/main" id="{FC0D720F-27D2-4135-BC1E-969E280A8734}"/>
              </a:ext>
            </a:extLst>
          </p:cNvPr>
          <p:cNvCxnSpPr/>
          <p:nvPr/>
        </p:nvCxnSpPr>
        <p:spPr>
          <a:xfrm>
            <a:off x="4978400" y="2163792"/>
            <a:ext cx="304800" cy="2920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318ED071-F56C-48DF-A078-88C5AB94BE06}"/>
              </a:ext>
            </a:extLst>
          </p:cNvPr>
          <p:cNvSpPr txBox="1"/>
          <p:nvPr/>
        </p:nvSpPr>
        <p:spPr>
          <a:xfrm>
            <a:off x="5274733" y="2076099"/>
            <a:ext cx="396240" cy="461665"/>
          </a:xfrm>
          <a:prstGeom prst="rect">
            <a:avLst/>
          </a:prstGeom>
          <a:noFill/>
        </p:spPr>
        <p:txBody>
          <a:bodyPr wrap="square" rtlCol="0">
            <a:spAutoFit/>
          </a:bodyPr>
          <a:lstStyle/>
          <a:p>
            <a:pPr algn="ctr"/>
            <a:r>
              <a:rPr lang="en-US" altLang="zh-TW" sz="2400" b="1" dirty="0">
                <a:solidFill>
                  <a:srgbClr val="0000FF"/>
                </a:solidFill>
              </a:rPr>
              <a:t>4</a:t>
            </a:r>
            <a:endParaRPr lang="zh-TW" altLang="en-US" sz="2400" b="1" dirty="0">
              <a:solidFill>
                <a:srgbClr val="0000FF"/>
              </a:solidFill>
            </a:endParaRPr>
          </a:p>
        </p:txBody>
      </p:sp>
      <p:sp>
        <p:nvSpPr>
          <p:cNvPr id="23" name="文字方塊 22">
            <a:extLst>
              <a:ext uri="{FF2B5EF4-FFF2-40B4-BE49-F238E27FC236}">
                <a16:creationId xmlns:a16="http://schemas.microsoft.com/office/drawing/2014/main" id="{F54618EC-D300-4DD4-896A-536C25DC5572}"/>
              </a:ext>
            </a:extLst>
          </p:cNvPr>
          <p:cNvSpPr txBox="1"/>
          <p:nvPr/>
        </p:nvSpPr>
        <p:spPr>
          <a:xfrm>
            <a:off x="5195976" y="3036445"/>
            <a:ext cx="523220" cy="461665"/>
          </a:xfrm>
          <a:prstGeom prst="rect">
            <a:avLst/>
          </a:prstGeom>
          <a:noFill/>
        </p:spPr>
        <p:txBody>
          <a:bodyPr wrap="square" rtlCol="0">
            <a:spAutoFit/>
          </a:bodyPr>
          <a:lstStyle/>
          <a:p>
            <a:pPr algn="ctr"/>
            <a:r>
              <a:rPr lang="en-US" altLang="zh-TW" sz="2400" b="1" dirty="0">
                <a:solidFill>
                  <a:srgbClr val="0000FF"/>
                </a:solidFill>
              </a:rPr>
              <a:t>-1</a:t>
            </a:r>
            <a:endParaRPr lang="zh-TW" altLang="en-US" sz="2400" b="1" dirty="0">
              <a:solidFill>
                <a:srgbClr val="0000FF"/>
              </a:solidFill>
            </a:endParaRPr>
          </a:p>
        </p:txBody>
      </p:sp>
      <p:sp>
        <p:nvSpPr>
          <p:cNvPr id="24" name="文字方塊 23">
            <a:extLst>
              <a:ext uri="{FF2B5EF4-FFF2-40B4-BE49-F238E27FC236}">
                <a16:creationId xmlns:a16="http://schemas.microsoft.com/office/drawing/2014/main" id="{F815AF40-D0A9-4A73-8E08-8EF69D144A79}"/>
              </a:ext>
            </a:extLst>
          </p:cNvPr>
          <p:cNvSpPr txBox="1"/>
          <p:nvPr/>
        </p:nvSpPr>
        <p:spPr>
          <a:xfrm rot="5400000">
            <a:off x="999295" y="3216510"/>
            <a:ext cx="396240" cy="523220"/>
          </a:xfrm>
          <a:prstGeom prst="rect">
            <a:avLst/>
          </a:prstGeom>
          <a:noFill/>
        </p:spPr>
        <p:txBody>
          <a:bodyPr wrap="square" rtlCol="0">
            <a:spAutoFit/>
          </a:bodyPr>
          <a:lstStyle/>
          <a:p>
            <a:r>
              <a:rPr lang="en-US" altLang="zh-TW" sz="2800" dirty="0"/>
              <a:t>=</a:t>
            </a:r>
            <a:endParaRPr lang="zh-TW" altLang="en-US" sz="2800" dirty="0"/>
          </a:p>
        </p:txBody>
      </p:sp>
      <p:sp>
        <p:nvSpPr>
          <p:cNvPr id="25" name="文字方塊 24">
            <a:extLst>
              <a:ext uri="{FF2B5EF4-FFF2-40B4-BE49-F238E27FC236}">
                <a16:creationId xmlns:a16="http://schemas.microsoft.com/office/drawing/2014/main" id="{5040C55C-8957-45A5-B131-630FFB1E0948}"/>
              </a:ext>
            </a:extLst>
          </p:cNvPr>
          <p:cNvSpPr txBox="1"/>
          <p:nvPr/>
        </p:nvSpPr>
        <p:spPr>
          <a:xfrm rot="5400000">
            <a:off x="999295" y="4748100"/>
            <a:ext cx="396240" cy="523220"/>
          </a:xfrm>
          <a:prstGeom prst="rect">
            <a:avLst/>
          </a:prstGeom>
          <a:noFill/>
        </p:spPr>
        <p:txBody>
          <a:bodyPr wrap="square" rtlCol="0">
            <a:spAutoFit/>
          </a:bodyPr>
          <a:lstStyle/>
          <a:p>
            <a:r>
              <a:rPr lang="en-US" altLang="zh-TW" sz="2800" dirty="0"/>
              <a:t>+</a:t>
            </a:r>
            <a:endParaRPr lang="zh-TW" altLang="en-US" sz="2800" dirty="0"/>
          </a:p>
        </p:txBody>
      </p:sp>
      <p:sp>
        <p:nvSpPr>
          <p:cNvPr id="26" name="文字方塊 25">
            <a:extLst>
              <a:ext uri="{FF2B5EF4-FFF2-40B4-BE49-F238E27FC236}">
                <a16:creationId xmlns:a16="http://schemas.microsoft.com/office/drawing/2014/main" id="{50456F97-DCEE-4CF5-B96A-F63524AA8CCB}"/>
              </a:ext>
            </a:extLst>
          </p:cNvPr>
          <p:cNvSpPr txBox="1"/>
          <p:nvPr/>
        </p:nvSpPr>
        <p:spPr>
          <a:xfrm rot="5400000">
            <a:off x="5515026" y="3475933"/>
            <a:ext cx="396240" cy="523220"/>
          </a:xfrm>
          <a:prstGeom prst="rect">
            <a:avLst/>
          </a:prstGeom>
          <a:noFill/>
        </p:spPr>
        <p:txBody>
          <a:bodyPr wrap="square" rtlCol="0">
            <a:spAutoFit/>
          </a:bodyPr>
          <a:lstStyle/>
          <a:p>
            <a:r>
              <a:rPr lang="en-US" altLang="zh-TW" sz="2800" dirty="0"/>
              <a:t>=</a:t>
            </a:r>
            <a:endParaRPr lang="zh-TW" altLang="en-US" sz="2800" dirty="0"/>
          </a:p>
        </p:txBody>
      </p:sp>
      <p:sp>
        <p:nvSpPr>
          <p:cNvPr id="27" name="文字方塊 26">
            <a:extLst>
              <a:ext uri="{FF2B5EF4-FFF2-40B4-BE49-F238E27FC236}">
                <a16:creationId xmlns:a16="http://schemas.microsoft.com/office/drawing/2014/main" id="{4362C7DB-E1D7-4E1E-8F8A-BF1A0599E22A}"/>
              </a:ext>
            </a:extLst>
          </p:cNvPr>
          <p:cNvSpPr txBox="1"/>
          <p:nvPr/>
        </p:nvSpPr>
        <p:spPr>
          <a:xfrm rot="5400000">
            <a:off x="5550955" y="4556619"/>
            <a:ext cx="396240" cy="523220"/>
          </a:xfrm>
          <a:prstGeom prst="rect">
            <a:avLst/>
          </a:prstGeom>
          <a:noFill/>
        </p:spPr>
        <p:txBody>
          <a:bodyPr wrap="square" rtlCol="0">
            <a:spAutoFit/>
          </a:bodyPr>
          <a:lstStyle/>
          <a:p>
            <a:r>
              <a:rPr lang="en-US" altLang="zh-TW" sz="2800" dirty="0"/>
              <a:t>+</a:t>
            </a:r>
            <a:endParaRPr lang="zh-TW" altLang="en-US" sz="2800" dirty="0"/>
          </a:p>
        </p:txBody>
      </p:sp>
      <p:sp>
        <p:nvSpPr>
          <p:cNvPr id="28" name="文字方塊 27">
            <a:extLst>
              <a:ext uri="{FF2B5EF4-FFF2-40B4-BE49-F238E27FC236}">
                <a16:creationId xmlns:a16="http://schemas.microsoft.com/office/drawing/2014/main" id="{EFA794FF-E86D-45D4-9846-FB3A72AEF5BD}"/>
              </a:ext>
            </a:extLst>
          </p:cNvPr>
          <p:cNvSpPr txBox="1"/>
          <p:nvPr/>
        </p:nvSpPr>
        <p:spPr>
          <a:xfrm>
            <a:off x="1459025" y="4132139"/>
            <a:ext cx="1566300" cy="830997"/>
          </a:xfrm>
          <a:prstGeom prst="rect">
            <a:avLst/>
          </a:prstGeom>
          <a:noFill/>
        </p:spPr>
        <p:txBody>
          <a:bodyPr wrap="square" rtlCol="0">
            <a:spAutoFit/>
          </a:bodyPr>
          <a:lstStyle/>
          <a:p>
            <a:r>
              <a:rPr lang="en-US" altLang="zh-TW" sz="2400" dirty="0">
                <a:solidFill>
                  <a:srgbClr val="0000FF"/>
                </a:solidFill>
              </a:rPr>
              <a:t>Average of column</a:t>
            </a:r>
            <a:endParaRPr lang="zh-TW" altLang="en-US" sz="2400" dirty="0">
              <a:solidFill>
                <a:srgbClr val="0000FF"/>
              </a:solidFill>
            </a:endParaRPr>
          </a:p>
        </p:txBody>
      </p:sp>
      <p:sp>
        <p:nvSpPr>
          <p:cNvPr id="29" name="文字方塊 28">
            <a:extLst>
              <a:ext uri="{FF2B5EF4-FFF2-40B4-BE49-F238E27FC236}">
                <a16:creationId xmlns:a16="http://schemas.microsoft.com/office/drawing/2014/main" id="{6E37EC31-71C6-4EA0-86B1-C7D1292E1717}"/>
              </a:ext>
            </a:extLst>
          </p:cNvPr>
          <p:cNvSpPr txBox="1"/>
          <p:nvPr/>
        </p:nvSpPr>
        <p:spPr>
          <a:xfrm>
            <a:off x="1459025" y="5791674"/>
            <a:ext cx="1566300" cy="830997"/>
          </a:xfrm>
          <a:prstGeom prst="rect">
            <a:avLst/>
          </a:prstGeom>
          <a:noFill/>
        </p:spPr>
        <p:txBody>
          <a:bodyPr wrap="square" rtlCol="0">
            <a:spAutoFit/>
          </a:bodyPr>
          <a:lstStyle/>
          <a:p>
            <a:r>
              <a:rPr lang="en-US" altLang="zh-TW" sz="2400" dirty="0">
                <a:solidFill>
                  <a:srgbClr val="0000FF"/>
                </a:solidFill>
              </a:rPr>
              <a:t>sum of column = 0</a:t>
            </a:r>
            <a:endParaRPr lang="zh-TW" altLang="en-US" sz="2400" dirty="0">
              <a:solidFill>
                <a:srgbClr val="0000FF"/>
              </a:solidFill>
            </a:endParaRPr>
          </a:p>
        </p:txBody>
      </p:sp>
      <p:grpSp>
        <p:nvGrpSpPr>
          <p:cNvPr id="9" name="群組 8">
            <a:extLst>
              <a:ext uri="{FF2B5EF4-FFF2-40B4-BE49-F238E27FC236}">
                <a16:creationId xmlns:a16="http://schemas.microsoft.com/office/drawing/2014/main" id="{70C6E1FE-AF06-42ED-9836-56A7EF535BE1}"/>
              </a:ext>
            </a:extLst>
          </p:cNvPr>
          <p:cNvGrpSpPr/>
          <p:nvPr/>
        </p:nvGrpSpPr>
        <p:grpSpPr>
          <a:xfrm>
            <a:off x="4323522" y="-282553"/>
            <a:ext cx="4522304" cy="1903931"/>
            <a:chOff x="4323522" y="-242797"/>
            <a:chExt cx="4522304" cy="1903931"/>
          </a:xfrm>
        </p:grpSpPr>
        <p:pic>
          <p:nvPicPr>
            <p:cNvPr id="3" name="圖片 2">
              <a:extLst>
                <a:ext uri="{FF2B5EF4-FFF2-40B4-BE49-F238E27FC236}">
                  <a16:creationId xmlns:a16="http://schemas.microsoft.com/office/drawing/2014/main" id="{FECB3C30-7328-43C3-A708-EFCF63D64265}"/>
                </a:ext>
              </a:extLst>
            </p:cNvPr>
            <p:cNvPicPr>
              <a:picLocks noChangeAspect="1"/>
            </p:cNvPicPr>
            <p:nvPr/>
          </p:nvPicPr>
          <p:blipFill>
            <a:blip r:embed="rId2"/>
            <a:stretch>
              <a:fillRect/>
            </a:stretch>
          </p:blipFill>
          <p:spPr>
            <a:xfrm>
              <a:off x="4492487" y="73337"/>
              <a:ext cx="4353339" cy="1587797"/>
            </a:xfrm>
            <a:prstGeom prst="rect">
              <a:avLst/>
            </a:prstGeom>
          </p:spPr>
        </p:pic>
        <p:sp>
          <p:nvSpPr>
            <p:cNvPr id="8" name="矩形 7">
              <a:extLst>
                <a:ext uri="{FF2B5EF4-FFF2-40B4-BE49-F238E27FC236}">
                  <a16:creationId xmlns:a16="http://schemas.microsoft.com/office/drawing/2014/main" id="{1A2D4B9F-66DD-4168-8CEE-7F3FEABCA41D}"/>
                </a:ext>
              </a:extLst>
            </p:cNvPr>
            <p:cNvSpPr/>
            <p:nvPr/>
          </p:nvSpPr>
          <p:spPr>
            <a:xfrm>
              <a:off x="4323522" y="-242797"/>
              <a:ext cx="3021495" cy="50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0" name="直線接點 29">
            <a:extLst>
              <a:ext uri="{FF2B5EF4-FFF2-40B4-BE49-F238E27FC236}">
                <a16:creationId xmlns:a16="http://schemas.microsoft.com/office/drawing/2014/main" id="{D6940CA9-B61C-42F5-90F6-BFF0B816A8DC}"/>
              </a:ext>
            </a:extLst>
          </p:cNvPr>
          <p:cNvCxnSpPr/>
          <p:nvPr/>
        </p:nvCxnSpPr>
        <p:spPr>
          <a:xfrm>
            <a:off x="4988560" y="3125369"/>
            <a:ext cx="304800" cy="2920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7502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3" grpId="0"/>
      <p:bldP spid="28"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內容版面配置區 7">
            <a:extLst>
              <a:ext uri="{FF2B5EF4-FFF2-40B4-BE49-F238E27FC236}">
                <a16:creationId xmlns:a16="http://schemas.microsoft.com/office/drawing/2014/main" id="{83EAACBF-AD9A-4C54-AC6D-3902DC964DE8}"/>
              </a:ext>
            </a:extLst>
          </p:cNvPr>
          <p:cNvGraphicFramePr>
            <a:graphicFrameLocks noGrp="1"/>
          </p:cNvGraphicFramePr>
          <p:nvPr>
            <p:ph idx="1"/>
            <p:extLst>
              <p:ext uri="{D42A27DB-BD31-4B8C-83A1-F6EECF244321}">
                <p14:modId xmlns:p14="http://schemas.microsoft.com/office/powerpoint/2010/main" val="4209902301"/>
              </p:ext>
            </p:extLst>
          </p:nvPr>
        </p:nvGraphicFramePr>
        <p:xfrm>
          <a:off x="628650" y="1517512"/>
          <a:ext cx="7886700" cy="111252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642864677"/>
                    </a:ext>
                  </a:extLst>
                </a:gridCol>
              </a:tblGrid>
              <a:tr h="370840">
                <a:tc>
                  <a:txBody>
                    <a:bodyPr/>
                    <a:lstStyle/>
                    <a:p>
                      <a:endParaRPr lang="zh-TW" altLang="en-US" dirty="0"/>
                    </a:p>
                  </a:txBody>
                  <a:tcPr/>
                </a:tc>
                <a:extLst>
                  <a:ext uri="{0D108BD9-81ED-4DB2-BD59-A6C34878D82A}">
                    <a16:rowId xmlns:a16="http://schemas.microsoft.com/office/drawing/2014/main" val="98402507"/>
                  </a:ext>
                </a:extLst>
              </a:tr>
              <a:tr h="370840">
                <a:tc>
                  <a:txBody>
                    <a:bodyPr/>
                    <a:lstStyle/>
                    <a:p>
                      <a:endParaRPr lang="zh-TW" altLang="en-US"/>
                    </a:p>
                  </a:txBody>
                  <a:tcPr/>
                </a:tc>
                <a:extLst>
                  <a:ext uri="{0D108BD9-81ED-4DB2-BD59-A6C34878D82A}">
                    <a16:rowId xmlns:a16="http://schemas.microsoft.com/office/drawing/2014/main" val="110755919"/>
                  </a:ext>
                </a:extLst>
              </a:tr>
              <a:tr h="370840">
                <a:tc>
                  <a:txBody>
                    <a:bodyPr/>
                    <a:lstStyle/>
                    <a:p>
                      <a:endParaRPr lang="zh-TW" altLang="en-US"/>
                    </a:p>
                  </a:txBody>
                  <a:tcPr/>
                </a:tc>
                <a:extLst>
                  <a:ext uri="{0D108BD9-81ED-4DB2-BD59-A6C34878D82A}">
                    <a16:rowId xmlns:a16="http://schemas.microsoft.com/office/drawing/2014/main" val="1737659019"/>
                  </a:ext>
                </a:extLst>
              </a:tr>
            </a:tbl>
          </a:graphicData>
        </a:graphic>
      </p:graphicFrame>
      <p:pic>
        <p:nvPicPr>
          <p:cNvPr id="4" name="圖片 3">
            <a:extLst>
              <a:ext uri="{FF2B5EF4-FFF2-40B4-BE49-F238E27FC236}">
                <a16:creationId xmlns:a16="http://schemas.microsoft.com/office/drawing/2014/main" id="{953B893A-9938-40B3-A432-8D400A5AB92F}"/>
              </a:ext>
            </a:extLst>
          </p:cNvPr>
          <p:cNvPicPr>
            <a:picLocks noChangeAspect="1"/>
          </p:cNvPicPr>
          <p:nvPr/>
        </p:nvPicPr>
        <p:blipFill>
          <a:blip r:embed="rId2"/>
          <a:stretch>
            <a:fillRect/>
          </a:stretch>
        </p:blipFill>
        <p:spPr>
          <a:xfrm>
            <a:off x="0" y="1329996"/>
            <a:ext cx="9144000" cy="3581782"/>
          </a:xfrm>
          <a:prstGeom prst="rect">
            <a:avLst/>
          </a:prstGeom>
        </p:spPr>
      </p:pic>
      <p:sp>
        <p:nvSpPr>
          <p:cNvPr id="5" name="矩形 4">
            <a:extLst>
              <a:ext uri="{FF2B5EF4-FFF2-40B4-BE49-F238E27FC236}">
                <a16:creationId xmlns:a16="http://schemas.microsoft.com/office/drawing/2014/main" id="{50C6EB65-43B3-4F13-9049-867AE898017D}"/>
              </a:ext>
            </a:extLst>
          </p:cNvPr>
          <p:cNvSpPr/>
          <p:nvPr/>
        </p:nvSpPr>
        <p:spPr>
          <a:xfrm>
            <a:off x="3180522" y="1329996"/>
            <a:ext cx="3021495" cy="50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DAE3870B-FA23-4A70-9C7E-E16C329717C2}"/>
              </a:ext>
            </a:extLst>
          </p:cNvPr>
          <p:cNvSpPr/>
          <p:nvPr/>
        </p:nvSpPr>
        <p:spPr>
          <a:xfrm>
            <a:off x="79514" y="1199437"/>
            <a:ext cx="3021495" cy="50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59417BCE-F491-4315-B7AB-E2EE3B3BC66B}"/>
              </a:ext>
            </a:extLst>
          </p:cNvPr>
          <p:cNvSpPr txBox="1"/>
          <p:nvPr/>
        </p:nvSpPr>
        <p:spPr>
          <a:xfrm>
            <a:off x="6510130" y="970888"/>
            <a:ext cx="7056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1.0</a:t>
            </a:r>
            <a:endParaRPr lang="zh-TW" altLang="en-US" sz="2400" dirty="0"/>
          </a:p>
        </p:txBody>
      </p:sp>
      <p:sp>
        <p:nvSpPr>
          <p:cNvPr id="2" name="標題 1">
            <a:extLst>
              <a:ext uri="{FF2B5EF4-FFF2-40B4-BE49-F238E27FC236}">
                <a16:creationId xmlns:a16="http://schemas.microsoft.com/office/drawing/2014/main" id="{9403A644-FF5B-4731-9557-952B03BEE9A2}"/>
              </a:ext>
            </a:extLst>
          </p:cNvPr>
          <p:cNvSpPr>
            <a:spLocks noGrp="1"/>
          </p:cNvSpPr>
          <p:nvPr>
            <p:ph type="title"/>
          </p:nvPr>
        </p:nvSpPr>
        <p:spPr/>
        <p:txBody>
          <a:bodyPr/>
          <a:lstStyle/>
          <a:p>
            <a:r>
              <a:rPr lang="en-US" altLang="zh-TW" dirty="0"/>
              <a:t>Dueling DQN</a:t>
            </a:r>
            <a:endParaRPr lang="zh-TW" altLang="en-US" dirty="0"/>
          </a:p>
        </p:txBody>
      </p:sp>
      <p:graphicFrame>
        <p:nvGraphicFramePr>
          <p:cNvPr id="9" name="表格 8">
            <a:extLst>
              <a:ext uri="{FF2B5EF4-FFF2-40B4-BE49-F238E27FC236}">
                <a16:creationId xmlns:a16="http://schemas.microsoft.com/office/drawing/2014/main" id="{254707F4-7D3E-4EC8-B729-731396CEE589}"/>
              </a:ext>
            </a:extLst>
          </p:cNvPr>
          <p:cNvGraphicFramePr>
            <a:graphicFrameLocks noGrp="1"/>
          </p:cNvGraphicFramePr>
          <p:nvPr>
            <p:extLst>
              <p:ext uri="{D42A27DB-BD31-4B8C-83A1-F6EECF244321}">
                <p14:modId xmlns:p14="http://schemas.microsoft.com/office/powerpoint/2010/main" val="1740194783"/>
              </p:ext>
            </p:extLst>
          </p:nvPr>
        </p:nvGraphicFramePr>
        <p:xfrm>
          <a:off x="6202017" y="5121274"/>
          <a:ext cx="503583" cy="1371600"/>
        </p:xfrm>
        <a:graphic>
          <a:graphicData uri="http://schemas.openxmlformats.org/drawingml/2006/table">
            <a:tbl>
              <a:tblPr firstRow="1" bandRow="1">
                <a:tableStyleId>{ED083AE6-46FA-4A59-8FB0-9F97EB10719F}</a:tableStyleId>
              </a:tblPr>
              <a:tblGrid>
                <a:gridCol w="503583">
                  <a:extLst>
                    <a:ext uri="{9D8B030D-6E8A-4147-A177-3AD203B41FA5}">
                      <a16:colId xmlns:a16="http://schemas.microsoft.com/office/drawing/2014/main" val="1554477717"/>
                    </a:ext>
                  </a:extLst>
                </a:gridCol>
              </a:tblGrid>
              <a:tr h="370840">
                <a:tc>
                  <a:txBody>
                    <a:bodyPr/>
                    <a:lstStyle/>
                    <a:p>
                      <a:pPr algn="ctr"/>
                      <a:r>
                        <a:rPr lang="en-US" altLang="zh-TW" sz="2400" dirty="0"/>
                        <a:t>7</a:t>
                      </a:r>
                      <a:endParaRPr lang="zh-TW" altLang="en-US" sz="2400" dirty="0"/>
                    </a:p>
                  </a:txBody>
                  <a:tcPr/>
                </a:tc>
                <a:extLst>
                  <a:ext uri="{0D108BD9-81ED-4DB2-BD59-A6C34878D82A}">
                    <a16:rowId xmlns:a16="http://schemas.microsoft.com/office/drawing/2014/main" val="1561609988"/>
                  </a:ext>
                </a:extLst>
              </a:tr>
              <a:tr h="370840">
                <a:tc>
                  <a:txBody>
                    <a:bodyPr/>
                    <a:lstStyle/>
                    <a:p>
                      <a:pPr algn="ctr"/>
                      <a:r>
                        <a:rPr lang="en-US" altLang="zh-TW" sz="2400" dirty="0"/>
                        <a:t>3</a:t>
                      </a:r>
                      <a:endParaRPr lang="zh-TW" altLang="en-US" sz="2400" dirty="0"/>
                    </a:p>
                  </a:txBody>
                  <a:tcPr/>
                </a:tc>
                <a:extLst>
                  <a:ext uri="{0D108BD9-81ED-4DB2-BD59-A6C34878D82A}">
                    <a16:rowId xmlns:a16="http://schemas.microsoft.com/office/drawing/2014/main" val="184649959"/>
                  </a:ext>
                </a:extLst>
              </a:tr>
              <a:tr h="370840">
                <a:tc>
                  <a:txBody>
                    <a:bodyPr/>
                    <a:lstStyle/>
                    <a:p>
                      <a:pPr algn="ctr"/>
                      <a:r>
                        <a:rPr lang="en-US" altLang="zh-TW" sz="2400" dirty="0"/>
                        <a:t>2</a:t>
                      </a:r>
                      <a:endParaRPr lang="zh-TW" altLang="en-US" sz="2400" dirty="0"/>
                    </a:p>
                  </a:txBody>
                  <a:tcPr/>
                </a:tc>
                <a:extLst>
                  <a:ext uri="{0D108BD9-81ED-4DB2-BD59-A6C34878D82A}">
                    <a16:rowId xmlns:a16="http://schemas.microsoft.com/office/drawing/2014/main" val="3582903136"/>
                  </a:ext>
                </a:extLst>
              </a:tr>
            </a:tbl>
          </a:graphicData>
        </a:graphic>
      </p:graphicFrame>
      <p:graphicFrame>
        <p:nvGraphicFramePr>
          <p:cNvPr id="10" name="表格 9">
            <a:extLst>
              <a:ext uri="{FF2B5EF4-FFF2-40B4-BE49-F238E27FC236}">
                <a16:creationId xmlns:a16="http://schemas.microsoft.com/office/drawing/2014/main" id="{AD9252F4-72BA-4DBE-8FE9-693D241989D0}"/>
              </a:ext>
            </a:extLst>
          </p:cNvPr>
          <p:cNvGraphicFramePr>
            <a:graphicFrameLocks noGrp="1"/>
          </p:cNvGraphicFramePr>
          <p:nvPr>
            <p:extLst>
              <p:ext uri="{D42A27DB-BD31-4B8C-83A1-F6EECF244321}">
                <p14:modId xmlns:p14="http://schemas.microsoft.com/office/powerpoint/2010/main" val="308966679"/>
              </p:ext>
            </p:extLst>
          </p:nvPr>
        </p:nvGraphicFramePr>
        <p:xfrm>
          <a:off x="7707794" y="5121274"/>
          <a:ext cx="503583" cy="1371600"/>
        </p:xfrm>
        <a:graphic>
          <a:graphicData uri="http://schemas.openxmlformats.org/drawingml/2006/table">
            <a:tbl>
              <a:tblPr firstRow="1" bandRow="1">
                <a:tableStyleId>{ED083AE6-46FA-4A59-8FB0-9F97EB10719F}</a:tableStyleId>
              </a:tblPr>
              <a:tblGrid>
                <a:gridCol w="503583">
                  <a:extLst>
                    <a:ext uri="{9D8B030D-6E8A-4147-A177-3AD203B41FA5}">
                      <a16:colId xmlns:a16="http://schemas.microsoft.com/office/drawing/2014/main" val="1554477717"/>
                    </a:ext>
                  </a:extLst>
                </a:gridCol>
              </a:tblGrid>
              <a:tr h="370840">
                <a:tc>
                  <a:txBody>
                    <a:bodyPr/>
                    <a:lstStyle/>
                    <a:p>
                      <a:pPr algn="ctr"/>
                      <a:r>
                        <a:rPr lang="en-US" altLang="zh-TW" sz="2400" dirty="0"/>
                        <a:t>3</a:t>
                      </a:r>
                      <a:endParaRPr lang="zh-TW" altLang="en-US" sz="2400" dirty="0"/>
                    </a:p>
                  </a:txBody>
                  <a:tcPr/>
                </a:tc>
                <a:extLst>
                  <a:ext uri="{0D108BD9-81ED-4DB2-BD59-A6C34878D82A}">
                    <a16:rowId xmlns:a16="http://schemas.microsoft.com/office/drawing/2014/main" val="1561609988"/>
                  </a:ext>
                </a:extLst>
              </a:tr>
              <a:tr h="370840">
                <a:tc>
                  <a:txBody>
                    <a:bodyPr/>
                    <a:lstStyle/>
                    <a:p>
                      <a:pPr algn="ctr"/>
                      <a:r>
                        <a:rPr lang="en-US" altLang="zh-TW" sz="2400" dirty="0"/>
                        <a:t>-1</a:t>
                      </a:r>
                      <a:endParaRPr lang="zh-TW" altLang="en-US" sz="2400" dirty="0"/>
                    </a:p>
                  </a:txBody>
                  <a:tcPr/>
                </a:tc>
                <a:extLst>
                  <a:ext uri="{0D108BD9-81ED-4DB2-BD59-A6C34878D82A}">
                    <a16:rowId xmlns:a16="http://schemas.microsoft.com/office/drawing/2014/main" val="184649959"/>
                  </a:ext>
                </a:extLst>
              </a:tr>
              <a:tr h="370840">
                <a:tc>
                  <a:txBody>
                    <a:bodyPr/>
                    <a:lstStyle/>
                    <a:p>
                      <a:pPr algn="ctr"/>
                      <a:r>
                        <a:rPr lang="en-US" altLang="zh-TW" sz="2400" dirty="0"/>
                        <a:t>-2</a:t>
                      </a:r>
                      <a:endParaRPr lang="zh-TW" altLang="en-US" sz="2400" dirty="0"/>
                    </a:p>
                  </a:txBody>
                  <a:tcPr/>
                </a:tc>
                <a:extLst>
                  <a:ext uri="{0D108BD9-81ED-4DB2-BD59-A6C34878D82A}">
                    <a16:rowId xmlns:a16="http://schemas.microsoft.com/office/drawing/2014/main" val="3582903136"/>
                  </a:ext>
                </a:extLst>
              </a:tr>
            </a:tbl>
          </a:graphicData>
        </a:graphic>
      </p:graphicFrame>
      <p:cxnSp>
        <p:nvCxnSpPr>
          <p:cNvPr id="12" name="直線單箭頭接點 11">
            <a:extLst>
              <a:ext uri="{FF2B5EF4-FFF2-40B4-BE49-F238E27FC236}">
                <a16:creationId xmlns:a16="http://schemas.microsoft.com/office/drawing/2014/main" id="{6D956FFC-D090-4CFA-A67E-028D9C82E4D8}"/>
              </a:ext>
            </a:extLst>
          </p:cNvPr>
          <p:cNvCxnSpPr/>
          <p:nvPr/>
        </p:nvCxnSpPr>
        <p:spPr>
          <a:xfrm>
            <a:off x="6443869" y="4616226"/>
            <a:ext cx="0" cy="465292"/>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4D0E6B47-2306-45E0-A873-78BBA05A7649}"/>
              </a:ext>
            </a:extLst>
          </p:cNvPr>
          <p:cNvCxnSpPr>
            <a:cxnSpLocks/>
          </p:cNvCxnSpPr>
          <p:nvPr/>
        </p:nvCxnSpPr>
        <p:spPr>
          <a:xfrm>
            <a:off x="6750517" y="5807074"/>
            <a:ext cx="957277"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4C69F9AB-F9AD-4029-A8FC-AD7714610AE1}"/>
              </a:ext>
            </a:extLst>
          </p:cNvPr>
          <p:cNvCxnSpPr>
            <a:cxnSpLocks/>
            <a:stCxn id="10" idx="0"/>
          </p:cNvCxnSpPr>
          <p:nvPr/>
        </p:nvCxnSpPr>
        <p:spPr>
          <a:xfrm flipV="1">
            <a:off x="7959585" y="3727174"/>
            <a:ext cx="0" cy="139410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0B136A1C-0FD5-4C25-A312-62B8334FA129}"/>
              </a:ext>
            </a:extLst>
          </p:cNvPr>
          <p:cNvCxnSpPr>
            <a:cxnSpLocks/>
          </p:cNvCxnSpPr>
          <p:nvPr/>
        </p:nvCxnSpPr>
        <p:spPr>
          <a:xfrm>
            <a:off x="7921483" y="1126223"/>
            <a:ext cx="0" cy="1756125"/>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0CFE1B3-EEE4-46D4-893A-99CEA6747188}"/>
              </a:ext>
            </a:extLst>
          </p:cNvPr>
          <p:cNvCxnSpPr>
            <a:cxnSpLocks/>
          </p:cNvCxnSpPr>
          <p:nvPr/>
        </p:nvCxnSpPr>
        <p:spPr>
          <a:xfrm>
            <a:off x="7257560" y="1199437"/>
            <a:ext cx="663923" cy="0"/>
          </a:xfrm>
          <a:prstGeom prst="straightConnector1">
            <a:avLst/>
          </a:prstGeom>
          <a:ln w="762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74148B86-F8D5-4B71-AABB-A83F8806143D}"/>
              </a:ext>
            </a:extLst>
          </p:cNvPr>
          <p:cNvSpPr txBox="1"/>
          <p:nvPr/>
        </p:nvSpPr>
        <p:spPr>
          <a:xfrm>
            <a:off x="1590261" y="5391575"/>
            <a:ext cx="3409122" cy="830997"/>
          </a:xfrm>
          <a:prstGeom prst="rect">
            <a:avLst/>
          </a:prstGeom>
          <a:noFill/>
        </p:spPr>
        <p:txBody>
          <a:bodyPr wrap="square" rtlCol="0">
            <a:spAutoFit/>
          </a:bodyPr>
          <a:lstStyle/>
          <a:p>
            <a:r>
              <a:rPr lang="en-US" altLang="zh-TW" sz="2400" dirty="0"/>
              <a:t>Normalize A(</a:t>
            </a:r>
            <a:r>
              <a:rPr lang="en-US" altLang="zh-TW" sz="2400" dirty="0" err="1"/>
              <a:t>s,a</a:t>
            </a:r>
            <a:r>
              <a:rPr lang="en-US" altLang="zh-TW" sz="2400" dirty="0"/>
              <a:t>) before adding with V(s)</a:t>
            </a:r>
            <a:endParaRPr lang="zh-TW" altLang="en-US" sz="2400" dirty="0"/>
          </a:p>
        </p:txBody>
      </p:sp>
    </p:spTree>
    <p:extLst>
      <p:ext uri="{BB962C8B-B14F-4D97-AF65-F5344CB8AC3E}">
        <p14:creationId xmlns:p14="http://schemas.microsoft.com/office/powerpoint/2010/main" val="8830353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Dueling DQN - Visualization</a:t>
            </a:r>
            <a:endParaRPr lang="zh-TW" altLang="en-US" dirty="0"/>
          </a:p>
        </p:txBody>
      </p:sp>
      <p:pic>
        <p:nvPicPr>
          <p:cNvPr id="4" name="enduro color - YouTube [360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4113" y="1769642"/>
            <a:ext cx="6837362" cy="4351338"/>
          </a:xfrm>
        </p:spPr>
      </p:pic>
      <p:sp>
        <p:nvSpPr>
          <p:cNvPr id="5" name="文字方塊 4"/>
          <p:cNvSpPr txBox="1"/>
          <p:nvPr/>
        </p:nvSpPr>
        <p:spPr>
          <a:xfrm>
            <a:off x="5715000" y="6488668"/>
            <a:ext cx="3429000" cy="369332"/>
          </a:xfrm>
          <a:prstGeom prst="rect">
            <a:avLst/>
          </a:prstGeom>
          <a:noFill/>
        </p:spPr>
        <p:txBody>
          <a:bodyPr wrap="square" rtlCol="0">
            <a:spAutoFit/>
          </a:bodyPr>
          <a:lstStyle/>
          <a:p>
            <a:r>
              <a:rPr lang="en-US" altLang="zh-TW" dirty="0"/>
              <a:t>(from the link of the original paper)</a:t>
            </a:r>
            <a:endParaRPr lang="zh-TW" altLang="en-US" dirty="0"/>
          </a:p>
        </p:txBody>
      </p:sp>
    </p:spTree>
    <p:extLst>
      <p:ext uri="{BB962C8B-B14F-4D97-AF65-F5344CB8AC3E}">
        <p14:creationId xmlns:p14="http://schemas.microsoft.com/office/powerpoint/2010/main" val="22417268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Dueling DQN - Visualization</a:t>
            </a:r>
            <a:endParaRPr lang="zh-TW" altLang="en-US" dirty="0"/>
          </a:p>
        </p:txBody>
      </p:sp>
      <p:pic>
        <p:nvPicPr>
          <p:cNvPr id="4" name="breakout color - YouTube [360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4113" y="1825625"/>
            <a:ext cx="6837362" cy="4351338"/>
          </a:xfrm>
        </p:spPr>
      </p:pic>
      <p:sp>
        <p:nvSpPr>
          <p:cNvPr id="5" name="文字方塊 4"/>
          <p:cNvSpPr txBox="1"/>
          <p:nvPr/>
        </p:nvSpPr>
        <p:spPr>
          <a:xfrm>
            <a:off x="5715000" y="6488668"/>
            <a:ext cx="3429000" cy="369332"/>
          </a:xfrm>
          <a:prstGeom prst="rect">
            <a:avLst/>
          </a:prstGeom>
          <a:noFill/>
        </p:spPr>
        <p:txBody>
          <a:bodyPr wrap="square" rtlCol="0">
            <a:spAutoFit/>
          </a:bodyPr>
          <a:lstStyle/>
          <a:p>
            <a:r>
              <a:rPr lang="en-US" altLang="zh-TW" dirty="0"/>
              <a:t>(from the link of the original paper)</a:t>
            </a:r>
            <a:endParaRPr lang="zh-TW" altLang="en-US" dirty="0"/>
          </a:p>
        </p:txBody>
      </p:sp>
    </p:spTree>
    <p:extLst>
      <p:ext uri="{BB962C8B-B14F-4D97-AF65-F5344CB8AC3E}">
        <p14:creationId xmlns:p14="http://schemas.microsoft.com/office/powerpoint/2010/main" val="29872284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92521-C0D2-4C84-8437-227A4750EF8E}"/>
              </a:ext>
            </a:extLst>
          </p:cNvPr>
          <p:cNvSpPr>
            <a:spLocks noGrp="1"/>
          </p:cNvSpPr>
          <p:nvPr>
            <p:ph type="title"/>
          </p:nvPr>
        </p:nvSpPr>
        <p:spPr/>
        <p:txBody>
          <a:bodyPr/>
          <a:lstStyle/>
          <a:p>
            <a:r>
              <a:rPr lang="en-US" altLang="zh-TW" dirty="0"/>
              <a:t>Prioritized Reply</a:t>
            </a:r>
            <a:endParaRPr lang="zh-TW" altLang="en-US" dirty="0"/>
          </a:p>
        </p:txBody>
      </p:sp>
      <p:cxnSp>
        <p:nvCxnSpPr>
          <p:cNvPr id="6" name="直線單箭頭接點 5">
            <a:extLst>
              <a:ext uri="{FF2B5EF4-FFF2-40B4-BE49-F238E27FC236}">
                <a16:creationId xmlns:a16="http://schemas.microsoft.com/office/drawing/2014/main" id="{9E02502F-CD27-49D9-8438-6BBE86587129}"/>
              </a:ext>
            </a:extLst>
          </p:cNvPr>
          <p:cNvCxnSpPr>
            <a:cxnSpLocks/>
          </p:cNvCxnSpPr>
          <p:nvPr/>
        </p:nvCxnSpPr>
        <p:spPr>
          <a:xfrm>
            <a:off x="2124766" y="431424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08AFD07-522D-4C11-8B16-14D21D304BB3}"/>
                  </a:ext>
                </a:extLst>
              </p:cNvPr>
              <p:cNvSpPr/>
              <p:nvPr/>
            </p:nvSpPr>
            <p:spPr>
              <a:xfrm>
                <a:off x="1303801" y="357583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𝑄</m:t>
                      </m:r>
                    </m:oMath>
                  </m:oMathPara>
                </a14:m>
                <a:endParaRPr lang="zh-TW" altLang="en-US" sz="2800" dirty="0"/>
              </a:p>
            </p:txBody>
          </p:sp>
        </mc:Choice>
        <mc:Fallback xmlns="">
          <p:sp>
            <p:nvSpPr>
              <p:cNvPr id="7" name="矩形 6">
                <a:extLst>
                  <a:ext uri="{FF2B5EF4-FFF2-40B4-BE49-F238E27FC236}">
                    <a16:creationId xmlns:a16="http://schemas.microsoft.com/office/drawing/2014/main" id="{808AFD07-522D-4C11-8B16-14D21D304BB3}"/>
                  </a:ext>
                </a:extLst>
              </p:cNvPr>
              <p:cNvSpPr>
                <a:spLocks noRot="1" noChangeAspect="1" noMove="1" noResize="1" noEditPoints="1" noAdjustHandles="1" noChangeArrowheads="1" noChangeShapeType="1" noTextEdit="1"/>
              </p:cNvSpPr>
              <p:nvPr/>
            </p:nvSpPr>
            <p:spPr>
              <a:xfrm>
                <a:off x="1303801" y="3575830"/>
                <a:ext cx="820965" cy="1358900"/>
              </a:xfrm>
              <a:prstGeom prst="rect">
                <a:avLst/>
              </a:prstGeom>
              <a:blipFill>
                <a:blip r:embed="rId2"/>
                <a:stretch>
                  <a:fillRect/>
                </a:stretch>
              </a:blipFill>
            </p:spPr>
            <p:txBody>
              <a:bodyPr/>
              <a:lstStyle/>
              <a:p>
                <a:r>
                  <a:rPr lang="zh-TW" altLang="en-US">
                    <a:noFill/>
                  </a:rPr>
                  <a:t> </a:t>
                </a:r>
              </a:p>
            </p:txBody>
          </p:sp>
        </mc:Fallback>
      </mc:AlternateContent>
      <p:cxnSp>
        <p:nvCxnSpPr>
          <p:cNvPr id="8" name="直線單箭頭接點 7">
            <a:extLst>
              <a:ext uri="{FF2B5EF4-FFF2-40B4-BE49-F238E27FC236}">
                <a16:creationId xmlns:a16="http://schemas.microsoft.com/office/drawing/2014/main" id="{CEF883F0-CF4D-4EE8-A65F-A83432E8995A}"/>
              </a:ext>
            </a:extLst>
          </p:cNvPr>
          <p:cNvCxnSpPr>
            <a:cxnSpLocks/>
          </p:cNvCxnSpPr>
          <p:nvPr/>
        </p:nvCxnSpPr>
        <p:spPr>
          <a:xfrm>
            <a:off x="911839" y="4052470"/>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群組 8">
            <a:extLst>
              <a:ext uri="{FF2B5EF4-FFF2-40B4-BE49-F238E27FC236}">
                <a16:creationId xmlns:a16="http://schemas.microsoft.com/office/drawing/2014/main" id="{F8897BD9-0EA0-4940-B203-4EF704F53B78}"/>
              </a:ext>
            </a:extLst>
          </p:cNvPr>
          <p:cNvGrpSpPr/>
          <p:nvPr/>
        </p:nvGrpSpPr>
        <p:grpSpPr>
          <a:xfrm>
            <a:off x="506730" y="3597329"/>
            <a:ext cx="506934" cy="910282"/>
            <a:chOff x="4892122" y="3228766"/>
            <a:chExt cx="506934" cy="910282"/>
          </a:xfrm>
        </p:grpSpPr>
        <p:sp>
          <p:nvSpPr>
            <p:cNvPr id="10" name="矩形 9">
              <a:extLst>
                <a:ext uri="{FF2B5EF4-FFF2-40B4-BE49-F238E27FC236}">
                  <a16:creationId xmlns:a16="http://schemas.microsoft.com/office/drawing/2014/main" id="{778015EC-3475-4E6B-B433-3C16771E2345}"/>
                </a:ext>
              </a:extLst>
            </p:cNvPr>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9AE2216-E09E-427F-822F-1BB5228A4389}"/>
                    </a:ext>
                  </a:extLst>
                </p:cNvPr>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4"/>
                  <a:stretch>
                    <a:fillRect b="-1333"/>
                  </a:stretch>
                </a:blipFill>
              </p:spPr>
              <p:txBody>
                <a:bodyPr/>
                <a:lstStyle/>
                <a:p>
                  <a:r>
                    <a:rPr lang="zh-TW" altLang="en-US">
                      <a:noFill/>
                    </a:rPr>
                    <a:t> </a:t>
                  </a:r>
                </a:p>
              </p:txBody>
            </p:sp>
          </mc:Fallback>
        </mc:AlternateContent>
      </p:grpSp>
      <p:cxnSp>
        <p:nvCxnSpPr>
          <p:cNvPr id="12" name="直線單箭頭接點 11">
            <a:extLst>
              <a:ext uri="{FF2B5EF4-FFF2-40B4-BE49-F238E27FC236}">
                <a16:creationId xmlns:a16="http://schemas.microsoft.com/office/drawing/2014/main" id="{44978ECA-BBCA-42E4-B14A-53A79D88D3EF}"/>
              </a:ext>
            </a:extLst>
          </p:cNvPr>
          <p:cNvCxnSpPr>
            <a:cxnSpLocks/>
          </p:cNvCxnSpPr>
          <p:nvPr/>
        </p:nvCxnSpPr>
        <p:spPr>
          <a:xfrm flipH="1">
            <a:off x="5250526" y="5667973"/>
            <a:ext cx="90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1699B360-3730-4D9B-B2DD-C1FB4E42D0BD}"/>
                  </a:ext>
                </a:extLst>
              </p:cNvPr>
              <p:cNvSpPr/>
              <p:nvPr/>
            </p:nvSpPr>
            <p:spPr>
              <a:xfrm>
                <a:off x="6237296" y="4959648"/>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𝑄</m:t>
                          </m:r>
                        </m:e>
                      </m:acc>
                    </m:oMath>
                  </m:oMathPara>
                </a14:m>
                <a:endParaRPr lang="zh-TW" altLang="en-US" sz="2800" dirty="0"/>
              </a:p>
            </p:txBody>
          </p:sp>
        </mc:Choice>
        <mc:Fallback xmlns="">
          <p:sp>
            <p:nvSpPr>
              <p:cNvPr id="13" name="矩形 12">
                <a:extLst>
                  <a:ext uri="{FF2B5EF4-FFF2-40B4-BE49-F238E27FC236}">
                    <a16:creationId xmlns:a16="http://schemas.microsoft.com/office/drawing/2014/main" id="{1699B360-3730-4D9B-B2DD-C1FB4E42D0BD}"/>
                  </a:ext>
                </a:extLst>
              </p:cNvPr>
              <p:cNvSpPr>
                <a:spLocks noRot="1" noChangeAspect="1" noMove="1" noResize="1" noEditPoints="1" noAdjustHandles="1" noChangeArrowheads="1" noChangeShapeType="1" noTextEdit="1"/>
              </p:cNvSpPr>
              <p:nvPr/>
            </p:nvSpPr>
            <p:spPr>
              <a:xfrm>
                <a:off x="6237296" y="4959648"/>
                <a:ext cx="820965" cy="1358900"/>
              </a:xfrm>
              <a:prstGeom prst="rect">
                <a:avLst/>
              </a:prstGeom>
              <a:blipFill>
                <a:blip r:embed="rId5"/>
                <a:stretch>
                  <a:fillRect/>
                </a:stretch>
              </a:blipFill>
            </p:spPr>
            <p:txBody>
              <a:bodyPr/>
              <a:lstStyle/>
              <a:p>
                <a:r>
                  <a:rPr lang="zh-TW" altLang="en-US">
                    <a:noFill/>
                  </a:rPr>
                  <a:t> </a:t>
                </a:r>
              </a:p>
            </p:txBody>
          </p:sp>
        </mc:Fallback>
      </mc:AlternateContent>
      <p:grpSp>
        <p:nvGrpSpPr>
          <p:cNvPr id="14" name="群組 13">
            <a:extLst>
              <a:ext uri="{FF2B5EF4-FFF2-40B4-BE49-F238E27FC236}">
                <a16:creationId xmlns:a16="http://schemas.microsoft.com/office/drawing/2014/main" id="{A37C8B46-F297-4591-BB3A-62B07DFCB73E}"/>
              </a:ext>
            </a:extLst>
          </p:cNvPr>
          <p:cNvGrpSpPr/>
          <p:nvPr/>
        </p:nvGrpSpPr>
        <p:grpSpPr>
          <a:xfrm>
            <a:off x="7440956" y="4863750"/>
            <a:ext cx="800284" cy="910282"/>
            <a:chOff x="4901174" y="3228766"/>
            <a:chExt cx="800284" cy="910282"/>
          </a:xfrm>
        </p:grpSpPr>
        <p:sp>
          <p:nvSpPr>
            <p:cNvPr id="15" name="矩形 14">
              <a:extLst>
                <a:ext uri="{FF2B5EF4-FFF2-40B4-BE49-F238E27FC236}">
                  <a16:creationId xmlns:a16="http://schemas.microsoft.com/office/drawing/2014/main" id="{D717F92D-E72C-454E-9B34-311035C2BF08}"/>
                </a:ext>
              </a:extLst>
            </p:cNvPr>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0EA63B3-7D99-46CD-8962-0C03138C67A6}"/>
                    </a:ext>
                  </a:extLst>
                </p:cNvPr>
                <p:cNvSpPr/>
                <p:nvPr/>
              </p:nvSpPr>
              <p:spPr>
                <a:xfrm>
                  <a:off x="4901174" y="3407510"/>
                  <a:ext cx="800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oMath>
                    </m:oMathPara>
                  </a14:m>
                  <a:endParaRPr lang="zh-TW"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4901174" y="3407510"/>
                  <a:ext cx="800284" cy="461665"/>
                </a:xfrm>
                <a:prstGeom prst="rect">
                  <a:avLst/>
                </a:prstGeom>
                <a:blipFill>
                  <a:blip r:embed="rId6"/>
                  <a:stretch>
                    <a:fillRect b="-2667"/>
                  </a:stretch>
                </a:blipFill>
              </p:spPr>
              <p:txBody>
                <a:bodyPr/>
                <a:lstStyle/>
                <a:p>
                  <a:r>
                    <a:rPr lang="zh-TW" altLang="en-US">
                      <a:noFill/>
                    </a:rPr>
                    <a:t> </a:t>
                  </a:r>
                </a:p>
              </p:txBody>
            </p:sp>
          </mc:Fallback>
        </mc:AlternateContent>
      </p:grpSp>
      <p:cxnSp>
        <p:nvCxnSpPr>
          <p:cNvPr id="17" name="直線單箭頭接點 16">
            <a:extLst>
              <a:ext uri="{FF2B5EF4-FFF2-40B4-BE49-F238E27FC236}">
                <a16:creationId xmlns:a16="http://schemas.microsoft.com/office/drawing/2014/main" id="{DC36093A-2FE9-4D18-A070-6EEB54CF8A01}"/>
              </a:ext>
            </a:extLst>
          </p:cNvPr>
          <p:cNvCxnSpPr>
            <a:cxnSpLocks/>
            <a:endCxn id="28" idx="2"/>
          </p:cNvCxnSpPr>
          <p:nvPr/>
        </p:nvCxnSpPr>
        <p:spPr>
          <a:xfrm flipV="1">
            <a:off x="3159658" y="4514133"/>
            <a:ext cx="0" cy="868774"/>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1795383-8898-4C84-B9AF-7B8ACC13E0A8}"/>
                  </a:ext>
                </a:extLst>
              </p:cNvPr>
              <p:cNvSpPr/>
              <p:nvPr/>
            </p:nvSpPr>
            <p:spPr>
              <a:xfrm>
                <a:off x="2711464" y="5382907"/>
                <a:ext cx="7814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矩形 17">
                <a:extLst>
                  <a:ext uri="{FF2B5EF4-FFF2-40B4-BE49-F238E27FC236}">
                    <a16:creationId xmlns:a16="http://schemas.microsoft.com/office/drawing/2014/main" id="{21795383-8898-4C84-B9AF-7B8ACC13E0A8}"/>
                  </a:ext>
                </a:extLst>
              </p:cNvPr>
              <p:cNvSpPr>
                <a:spLocks noRot="1" noChangeAspect="1" noMove="1" noResize="1" noEditPoints="1" noAdjustHandles="1" noChangeArrowheads="1" noChangeShapeType="1" noTextEdit="1"/>
              </p:cNvSpPr>
              <p:nvPr/>
            </p:nvSpPr>
            <p:spPr>
              <a:xfrm>
                <a:off x="2711464" y="5382907"/>
                <a:ext cx="781496" cy="461665"/>
              </a:xfrm>
              <a:prstGeom prst="rect">
                <a:avLst/>
              </a:prstGeom>
              <a:blipFill>
                <a:blip r:embed="rId7"/>
                <a:stretch>
                  <a:fillRect b="-1316"/>
                </a:stretch>
              </a:blipFill>
            </p:spPr>
            <p:txBody>
              <a:bodyPr/>
              <a:lstStyle/>
              <a:p>
                <a:r>
                  <a:rPr lang="zh-TW" altLang="en-US">
                    <a:noFill/>
                  </a:rPr>
                  <a:t> </a:t>
                </a:r>
              </a:p>
            </p:txBody>
          </p:sp>
        </mc:Fallback>
      </mc:AlternateContent>
      <p:grpSp>
        <p:nvGrpSpPr>
          <p:cNvPr id="19" name="群組 18">
            <a:extLst>
              <a:ext uri="{FF2B5EF4-FFF2-40B4-BE49-F238E27FC236}">
                <a16:creationId xmlns:a16="http://schemas.microsoft.com/office/drawing/2014/main" id="{0256AB55-3EDD-4664-880D-A94170DA1639}"/>
              </a:ext>
            </a:extLst>
          </p:cNvPr>
          <p:cNvGrpSpPr/>
          <p:nvPr/>
        </p:nvGrpSpPr>
        <p:grpSpPr>
          <a:xfrm>
            <a:off x="513509" y="4568164"/>
            <a:ext cx="830229" cy="461665"/>
            <a:chOff x="1233539" y="3488179"/>
            <a:chExt cx="830229" cy="461665"/>
          </a:xfrm>
        </p:grpSpPr>
        <p:grpSp>
          <p:nvGrpSpPr>
            <p:cNvPr id="20" name="群組 19">
              <a:extLst>
                <a:ext uri="{FF2B5EF4-FFF2-40B4-BE49-F238E27FC236}">
                  <a16:creationId xmlns:a16="http://schemas.microsoft.com/office/drawing/2014/main" id="{7E4E3B47-C13A-4679-BB67-BA2A05537513}"/>
                </a:ext>
              </a:extLst>
            </p:cNvPr>
            <p:cNvGrpSpPr/>
            <p:nvPr/>
          </p:nvGrpSpPr>
          <p:grpSpPr>
            <a:xfrm>
              <a:off x="1233539" y="3488179"/>
              <a:ext cx="543290" cy="461665"/>
              <a:chOff x="414163" y="5046205"/>
              <a:chExt cx="543290" cy="461665"/>
            </a:xfrm>
          </p:grpSpPr>
          <p:sp>
            <p:nvSpPr>
              <p:cNvPr id="22" name="矩形 21">
                <a:extLst>
                  <a:ext uri="{FF2B5EF4-FFF2-40B4-BE49-F238E27FC236}">
                    <a16:creationId xmlns:a16="http://schemas.microsoft.com/office/drawing/2014/main" id="{A84BEF6B-78FB-4954-9486-7BA68395AC40}"/>
                  </a:ext>
                </a:extLst>
              </p:cNvPr>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9C2C31B6-2B67-4478-855D-EC99F1DD250B}"/>
                      </a:ext>
                    </a:extLst>
                  </p:cNvPr>
                  <p:cNvSpPr/>
                  <p:nvPr/>
                </p:nvSpPr>
                <p:spPr>
                  <a:xfrm>
                    <a:off x="414163" y="5046205"/>
                    <a:ext cx="5432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414163" y="5046205"/>
                    <a:ext cx="543290" cy="461665"/>
                  </a:xfrm>
                  <a:prstGeom prst="rect">
                    <a:avLst/>
                  </a:prstGeom>
                  <a:blipFill>
                    <a:blip r:embed="rId8"/>
                    <a:stretch>
                      <a:fillRect b="-1316"/>
                    </a:stretch>
                  </a:blipFill>
                </p:spPr>
                <p:txBody>
                  <a:bodyPr/>
                  <a:lstStyle/>
                  <a:p>
                    <a:r>
                      <a:rPr lang="zh-TW" altLang="en-US">
                        <a:noFill/>
                      </a:rPr>
                      <a:t> </a:t>
                    </a:r>
                  </a:p>
                </p:txBody>
              </p:sp>
            </mc:Fallback>
          </mc:AlternateContent>
        </p:grpSp>
        <p:cxnSp>
          <p:nvCxnSpPr>
            <p:cNvPr id="21" name="直線單箭頭接點 20">
              <a:extLst>
                <a:ext uri="{FF2B5EF4-FFF2-40B4-BE49-F238E27FC236}">
                  <a16:creationId xmlns:a16="http://schemas.microsoft.com/office/drawing/2014/main" id="{44642E66-96FD-42AB-BF8D-A76B0BC95012}"/>
                </a:ext>
              </a:extLst>
            </p:cNvPr>
            <p:cNvCxnSpPr>
              <a:cxnSpLocks/>
            </p:cNvCxnSpPr>
            <p:nvPr/>
          </p:nvCxnSpPr>
          <p:spPr>
            <a:xfrm>
              <a:off x="1671883" y="3719011"/>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E887DBC0-48BF-42E4-8243-A009CD35E9B0}"/>
              </a:ext>
            </a:extLst>
          </p:cNvPr>
          <p:cNvGrpSpPr/>
          <p:nvPr/>
        </p:nvGrpSpPr>
        <p:grpSpPr>
          <a:xfrm>
            <a:off x="7440956" y="5856883"/>
            <a:ext cx="836639" cy="461665"/>
            <a:chOff x="409688" y="5052729"/>
            <a:chExt cx="836639" cy="461665"/>
          </a:xfrm>
        </p:grpSpPr>
        <p:sp>
          <p:nvSpPr>
            <p:cNvPr id="25" name="矩形 24">
              <a:extLst>
                <a:ext uri="{FF2B5EF4-FFF2-40B4-BE49-F238E27FC236}">
                  <a16:creationId xmlns:a16="http://schemas.microsoft.com/office/drawing/2014/main" id="{B6B654BD-5A70-4BDA-96AE-700D4611D1FF}"/>
                </a:ext>
              </a:extLst>
            </p:cNvPr>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061F42C1-DD1C-43CE-95C7-1AAA1AA4EADA}"/>
                    </a:ext>
                  </a:extLst>
                </p:cNvPr>
                <p:cNvSpPr/>
                <p:nvPr/>
              </p:nvSpPr>
              <p:spPr>
                <a:xfrm>
                  <a:off x="409688" y="5052729"/>
                  <a:ext cx="8366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oMath>
                    </m:oMathPara>
                  </a14:m>
                  <a:endParaRPr lang="zh-TW" altLang="en-US" sz="2400" dirty="0"/>
                </a:p>
              </p:txBody>
            </p:sp>
          </mc:Choice>
          <mc:Fallback xmlns="">
            <p:sp>
              <p:nvSpPr>
                <p:cNvPr id="26" name="矩形 25">
                  <a:extLst>
                    <a:ext uri="{FF2B5EF4-FFF2-40B4-BE49-F238E27FC236}">
                      <a16:creationId xmlns:a16="http://schemas.microsoft.com/office/drawing/2014/main" id="{061F42C1-DD1C-43CE-95C7-1AAA1AA4EADA}"/>
                    </a:ext>
                  </a:extLst>
                </p:cNvPr>
                <p:cNvSpPr>
                  <a:spLocks noRot="1" noChangeAspect="1" noMove="1" noResize="1" noEditPoints="1" noAdjustHandles="1" noChangeArrowheads="1" noChangeShapeType="1" noTextEdit="1"/>
                </p:cNvSpPr>
                <p:nvPr/>
              </p:nvSpPr>
              <p:spPr>
                <a:xfrm>
                  <a:off x="409688" y="5052729"/>
                  <a:ext cx="836639" cy="461665"/>
                </a:xfrm>
                <a:prstGeom prst="rect">
                  <a:avLst/>
                </a:prstGeom>
                <a:blipFill>
                  <a:blip r:embed="rId9"/>
                  <a:stretch>
                    <a:fillRect b="-131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5999492E-33C7-409E-891F-6702E992F567}"/>
                  </a:ext>
                </a:extLst>
              </p:cNvPr>
              <p:cNvSpPr txBox="1"/>
              <p:nvPr/>
            </p:nvSpPr>
            <p:spPr>
              <a:xfrm>
                <a:off x="1246337" y="2382415"/>
                <a:ext cx="2318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+1</m:t>
                              </m:r>
                            </m:sub>
                          </m:sSub>
                        </m:e>
                      </m:d>
                    </m:oMath>
                  </m:oMathPara>
                </a14:m>
                <a:endParaRPr lang="zh-TW" altLang="en-US" sz="2800" dirty="0"/>
              </a:p>
            </p:txBody>
          </p:sp>
        </mc:Choice>
        <mc:Fallback xmlns="">
          <p:sp>
            <p:nvSpPr>
              <p:cNvPr id="27" name="文字方塊 26">
                <a:extLst>
                  <a:ext uri="{FF2B5EF4-FFF2-40B4-BE49-F238E27FC236}">
                    <a16:creationId xmlns:a16="http://schemas.microsoft.com/office/drawing/2014/main" id="{5999492E-33C7-409E-891F-6702E992F567}"/>
                  </a:ext>
                </a:extLst>
              </p:cNvPr>
              <p:cNvSpPr txBox="1">
                <a:spLocks noRot="1" noChangeAspect="1" noMove="1" noResize="1" noEditPoints="1" noAdjustHandles="1" noChangeArrowheads="1" noChangeShapeType="1" noTextEdit="1"/>
              </p:cNvSpPr>
              <p:nvPr/>
            </p:nvSpPr>
            <p:spPr>
              <a:xfrm>
                <a:off x="1246337" y="2382415"/>
                <a:ext cx="2318006" cy="43088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D9ACC92A-B5B5-422C-89E4-1E50FBBFA28A}"/>
                  </a:ext>
                </a:extLst>
              </p:cNvPr>
              <p:cNvSpPr/>
              <p:nvPr/>
            </p:nvSpPr>
            <p:spPr>
              <a:xfrm>
                <a:off x="2467994" y="4052468"/>
                <a:ext cx="13833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e>
                      </m:d>
                    </m:oMath>
                  </m:oMathPara>
                </a14:m>
                <a:endParaRPr lang="zh-TW" altLang="en-US" sz="2400" dirty="0"/>
              </a:p>
            </p:txBody>
          </p:sp>
        </mc:Choice>
        <mc:Fallback xmlns="">
          <p:sp>
            <p:nvSpPr>
              <p:cNvPr id="28" name="矩形 27">
                <a:extLst>
                  <a:ext uri="{FF2B5EF4-FFF2-40B4-BE49-F238E27FC236}">
                    <a16:creationId xmlns:a16="http://schemas.microsoft.com/office/drawing/2014/main" id="{D9ACC92A-B5B5-422C-89E4-1E50FBBFA28A}"/>
                  </a:ext>
                </a:extLst>
              </p:cNvPr>
              <p:cNvSpPr>
                <a:spLocks noRot="1" noChangeAspect="1" noMove="1" noResize="1" noEditPoints="1" noAdjustHandles="1" noChangeArrowheads="1" noChangeShapeType="1" noTextEdit="1"/>
              </p:cNvSpPr>
              <p:nvPr/>
            </p:nvSpPr>
            <p:spPr>
              <a:xfrm>
                <a:off x="2467994" y="4052468"/>
                <a:ext cx="1383327" cy="461665"/>
              </a:xfrm>
              <a:prstGeom prst="rect">
                <a:avLst/>
              </a:prstGeom>
              <a:blipFill>
                <a:blip r:embed="rId11"/>
                <a:stretch>
                  <a:fillRect b="-118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0E07ECBC-0560-4AA7-BBF6-82EC242BCEFC}"/>
                  </a:ext>
                </a:extLst>
              </p:cNvPr>
              <p:cNvSpPr/>
              <p:nvPr/>
            </p:nvSpPr>
            <p:spPr>
              <a:xfrm>
                <a:off x="3141803" y="5382907"/>
                <a:ext cx="2364165" cy="4739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𝑄</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smtClean="0">
                                  <a:latin typeface="Cambria Math" panose="02040503050406030204" pitchFamily="18" charset="0"/>
                                </a:rPr>
                                <m:t>+</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e>
                      </m:d>
                    </m:oMath>
                  </m:oMathPara>
                </a14:m>
                <a:endParaRPr lang="zh-TW" altLang="en-US" sz="2400" dirty="0"/>
              </a:p>
            </p:txBody>
          </p:sp>
        </mc:Choice>
        <mc:Fallback xmlns="">
          <p:sp>
            <p:nvSpPr>
              <p:cNvPr id="30" name="矩形 29">
                <a:extLst>
                  <a:ext uri="{FF2B5EF4-FFF2-40B4-BE49-F238E27FC236}">
                    <a16:creationId xmlns:a16="http://schemas.microsoft.com/office/drawing/2014/main" id="{0E07ECBC-0560-4AA7-BBF6-82EC242BCEFC}"/>
                  </a:ext>
                </a:extLst>
              </p:cNvPr>
              <p:cNvSpPr>
                <a:spLocks noRot="1" noChangeAspect="1" noMove="1" noResize="1" noEditPoints="1" noAdjustHandles="1" noChangeArrowheads="1" noChangeShapeType="1" noTextEdit="1"/>
              </p:cNvSpPr>
              <p:nvPr/>
            </p:nvSpPr>
            <p:spPr>
              <a:xfrm>
                <a:off x="3141803" y="5382907"/>
                <a:ext cx="2364165" cy="473976"/>
              </a:xfrm>
              <a:prstGeom prst="rect">
                <a:avLst/>
              </a:prstGeom>
              <a:blipFill>
                <a:blip r:embed="rId12"/>
                <a:stretch>
                  <a:fillRect t="-5128" b="-12821"/>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48E494E5-E522-4B7C-86F4-AEE011092188}"/>
              </a:ext>
            </a:extLst>
          </p:cNvPr>
          <p:cNvCxnSpPr>
            <a:cxnSpLocks/>
          </p:cNvCxnSpPr>
          <p:nvPr/>
        </p:nvCxnSpPr>
        <p:spPr>
          <a:xfrm flipH="1">
            <a:off x="7058261" y="518552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6575D08F-6994-49D4-9578-C812CB1387EE}"/>
              </a:ext>
            </a:extLst>
          </p:cNvPr>
          <p:cNvCxnSpPr>
            <a:cxnSpLocks/>
          </p:cNvCxnSpPr>
          <p:nvPr/>
        </p:nvCxnSpPr>
        <p:spPr>
          <a:xfrm flipH="1">
            <a:off x="7058261" y="5957045"/>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流程圖: 磁碟 33">
            <a:extLst>
              <a:ext uri="{FF2B5EF4-FFF2-40B4-BE49-F238E27FC236}">
                <a16:creationId xmlns:a16="http://schemas.microsoft.com/office/drawing/2014/main" id="{DC643BA8-7235-4080-96C4-9FE366E10B63}"/>
              </a:ext>
            </a:extLst>
          </p:cNvPr>
          <p:cNvSpPr/>
          <p:nvPr/>
        </p:nvSpPr>
        <p:spPr>
          <a:xfrm>
            <a:off x="6303240" y="1825139"/>
            <a:ext cx="1835575" cy="144389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Experience</a:t>
            </a:r>
          </a:p>
          <a:p>
            <a:pPr algn="ctr"/>
            <a:r>
              <a:rPr lang="en-US" altLang="zh-TW" sz="2400" dirty="0"/>
              <a:t>Buffer</a:t>
            </a:r>
            <a:endParaRPr lang="zh-TW" altLang="en-US" sz="2400" dirty="0"/>
          </a:p>
        </p:txBody>
      </p:sp>
      <p:sp>
        <p:nvSpPr>
          <p:cNvPr id="36" name="矩形 35">
            <a:extLst>
              <a:ext uri="{FF2B5EF4-FFF2-40B4-BE49-F238E27FC236}">
                <a16:creationId xmlns:a16="http://schemas.microsoft.com/office/drawing/2014/main" id="{921F0376-E28F-40F0-A4E5-E27759537A83}"/>
              </a:ext>
            </a:extLst>
          </p:cNvPr>
          <p:cNvSpPr/>
          <p:nvPr/>
        </p:nvSpPr>
        <p:spPr>
          <a:xfrm>
            <a:off x="4543223" y="108616"/>
            <a:ext cx="4423903" cy="369332"/>
          </a:xfrm>
          <a:prstGeom prst="rect">
            <a:avLst/>
          </a:prstGeom>
        </p:spPr>
        <p:txBody>
          <a:bodyPr wrap="none">
            <a:spAutoFit/>
          </a:bodyPr>
          <a:lstStyle/>
          <a:p>
            <a:r>
              <a:rPr lang="zh-TW" altLang="en-US" dirty="0"/>
              <a:t>https://arxiv.org/abs/1511.05952?context=cs</a:t>
            </a:r>
          </a:p>
        </p:txBody>
      </p:sp>
      <p:sp>
        <p:nvSpPr>
          <p:cNvPr id="38" name="文字方塊 37">
            <a:extLst>
              <a:ext uri="{FF2B5EF4-FFF2-40B4-BE49-F238E27FC236}">
                <a16:creationId xmlns:a16="http://schemas.microsoft.com/office/drawing/2014/main" id="{2CA60163-93F6-4368-A183-E7F2A4982573}"/>
              </a:ext>
            </a:extLst>
          </p:cNvPr>
          <p:cNvSpPr txBox="1"/>
          <p:nvPr/>
        </p:nvSpPr>
        <p:spPr>
          <a:xfrm>
            <a:off x="3212297" y="4723863"/>
            <a:ext cx="1452142" cy="461665"/>
          </a:xfrm>
          <a:prstGeom prst="rect">
            <a:avLst/>
          </a:prstGeom>
          <a:noFill/>
        </p:spPr>
        <p:txBody>
          <a:bodyPr wrap="square" rtlCol="0">
            <a:spAutoFit/>
          </a:bodyPr>
          <a:lstStyle/>
          <a:p>
            <a:r>
              <a:rPr lang="en-US" altLang="zh-TW" sz="2400" dirty="0">
                <a:solidFill>
                  <a:srgbClr val="0000FF"/>
                </a:solidFill>
              </a:rPr>
              <a:t>TD error</a:t>
            </a:r>
            <a:endParaRPr lang="zh-TW" altLang="en-US" sz="2400" dirty="0">
              <a:solidFill>
                <a:srgbClr val="0000FF"/>
              </a:solidFill>
            </a:endParaRPr>
          </a:p>
        </p:txBody>
      </p:sp>
      <p:sp>
        <p:nvSpPr>
          <p:cNvPr id="39" name="矩形 38">
            <a:extLst>
              <a:ext uri="{FF2B5EF4-FFF2-40B4-BE49-F238E27FC236}">
                <a16:creationId xmlns:a16="http://schemas.microsoft.com/office/drawing/2014/main" id="{5918F7F4-0A45-44F8-9EFE-9763A316E01C}"/>
              </a:ext>
            </a:extLst>
          </p:cNvPr>
          <p:cNvSpPr/>
          <p:nvPr/>
        </p:nvSpPr>
        <p:spPr>
          <a:xfrm>
            <a:off x="355600" y="3439160"/>
            <a:ext cx="8433867" cy="31851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EC75E87D-E219-494A-8F13-C24C1E84FDFB}"/>
              </a:ext>
            </a:extLst>
          </p:cNvPr>
          <p:cNvSpPr/>
          <p:nvPr/>
        </p:nvSpPr>
        <p:spPr>
          <a:xfrm>
            <a:off x="2168239" y="2899683"/>
            <a:ext cx="372016" cy="43088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8E5200B8-B66D-4623-9D0A-44A6B35A42C8}"/>
              </a:ext>
            </a:extLst>
          </p:cNvPr>
          <p:cNvSpPr/>
          <p:nvPr/>
        </p:nvSpPr>
        <p:spPr>
          <a:xfrm rot="5400000">
            <a:off x="4703767" y="1357908"/>
            <a:ext cx="311255" cy="25901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585845E2-C5FD-41B1-9DCF-CD536582D473}"/>
              </a:ext>
            </a:extLst>
          </p:cNvPr>
          <p:cNvSpPr txBox="1"/>
          <p:nvPr/>
        </p:nvSpPr>
        <p:spPr>
          <a:xfrm>
            <a:off x="369080" y="1483074"/>
            <a:ext cx="5844867" cy="830997"/>
          </a:xfrm>
          <a:prstGeom prst="rect">
            <a:avLst/>
          </a:prstGeom>
          <a:noFill/>
        </p:spPr>
        <p:txBody>
          <a:bodyPr wrap="square" rtlCol="0">
            <a:spAutoFit/>
          </a:bodyPr>
          <a:lstStyle/>
          <a:p>
            <a:r>
              <a:rPr lang="en-US" altLang="zh-TW" sz="2400" dirty="0">
                <a:solidFill>
                  <a:srgbClr val="0000FF"/>
                </a:solidFill>
              </a:rPr>
              <a:t>The data with larger TD error in previous training has higher probability to be sampled.</a:t>
            </a:r>
            <a:endParaRPr lang="zh-TW" altLang="en-US" sz="2400" dirty="0">
              <a:solidFill>
                <a:srgbClr val="0000FF"/>
              </a:solidFill>
            </a:endParaRPr>
          </a:p>
        </p:txBody>
      </p:sp>
      <p:sp>
        <p:nvSpPr>
          <p:cNvPr id="37" name="文字方塊 36">
            <a:extLst>
              <a:ext uri="{FF2B5EF4-FFF2-40B4-BE49-F238E27FC236}">
                <a16:creationId xmlns:a16="http://schemas.microsoft.com/office/drawing/2014/main" id="{273709FA-9E80-45F6-80A7-BFCCBC86EFB7}"/>
              </a:ext>
            </a:extLst>
          </p:cNvPr>
          <p:cNvSpPr txBox="1"/>
          <p:nvPr/>
        </p:nvSpPr>
        <p:spPr>
          <a:xfrm>
            <a:off x="4897791" y="3773537"/>
            <a:ext cx="3747051" cy="830997"/>
          </a:xfrm>
          <a:prstGeom prst="rect">
            <a:avLst/>
          </a:prstGeom>
          <a:noFill/>
        </p:spPr>
        <p:txBody>
          <a:bodyPr wrap="square" rtlCol="0">
            <a:spAutoFit/>
          </a:bodyPr>
          <a:lstStyle/>
          <a:p>
            <a:r>
              <a:rPr lang="en-US" altLang="zh-TW" sz="2400" dirty="0">
                <a:solidFill>
                  <a:srgbClr val="FF0000"/>
                </a:solidFill>
              </a:rPr>
              <a:t>Parameter update procedure is also modified.</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928F09E-591C-4FFC-BD07-7674826CF863}"/>
                  </a:ext>
                </a:extLst>
              </p:cNvPr>
              <p:cNvSpPr/>
              <p:nvPr/>
            </p:nvSpPr>
            <p:spPr>
              <a:xfrm>
                <a:off x="2153370" y="5886359"/>
                <a:ext cx="3718262" cy="5963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𝑄</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𝑎</m:t>
                              </m:r>
                            </m:e>
                          </m:d>
                        </m:e>
                      </m:func>
                    </m:oMath>
                  </m:oMathPara>
                </a14:m>
                <a:endParaRPr lang="zh-TW" altLang="en-US" sz="2400" dirty="0"/>
              </a:p>
            </p:txBody>
          </p:sp>
        </mc:Choice>
        <mc:Fallback xmlns="">
          <p:sp>
            <p:nvSpPr>
              <p:cNvPr id="4" name="矩形 3">
                <a:extLst>
                  <a:ext uri="{FF2B5EF4-FFF2-40B4-BE49-F238E27FC236}">
                    <a16:creationId xmlns:a16="http://schemas.microsoft.com/office/drawing/2014/main" id="{F928F09E-591C-4FFC-BD07-7674826CF863}"/>
                  </a:ext>
                </a:extLst>
              </p:cNvPr>
              <p:cNvSpPr>
                <a:spLocks noRot="1" noChangeAspect="1" noMove="1" noResize="1" noEditPoints="1" noAdjustHandles="1" noChangeArrowheads="1" noChangeShapeType="1" noTextEdit="1"/>
              </p:cNvSpPr>
              <p:nvPr/>
            </p:nvSpPr>
            <p:spPr>
              <a:xfrm>
                <a:off x="2153370" y="5886359"/>
                <a:ext cx="3718262" cy="596382"/>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09976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0B33F-82BA-452B-B25C-DDF0545A9491}"/>
              </a:ext>
            </a:extLst>
          </p:cNvPr>
          <p:cNvSpPr>
            <a:spLocks noGrp="1"/>
          </p:cNvSpPr>
          <p:nvPr>
            <p:ph type="title"/>
          </p:nvPr>
        </p:nvSpPr>
        <p:spPr/>
        <p:txBody>
          <a:bodyPr/>
          <a:lstStyle/>
          <a:p>
            <a:r>
              <a:rPr lang="en-US" altLang="zh-TW" dirty="0"/>
              <a:t>Multi-step</a:t>
            </a:r>
            <a:endParaRPr lang="zh-TW" altLang="en-US"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25F840E1-E579-45A8-8BB4-E4F0AFAE8CE2}"/>
                  </a:ext>
                </a:extLst>
              </p:cNvPr>
              <p:cNvSpPr txBox="1"/>
              <p:nvPr/>
            </p:nvSpPr>
            <p:spPr>
              <a:xfrm>
                <a:off x="1246337" y="2382415"/>
                <a:ext cx="2318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+1</m:t>
                              </m:r>
                            </m:sub>
                          </m:sSub>
                        </m:e>
                      </m:d>
                    </m:oMath>
                  </m:oMathPara>
                </a14:m>
                <a:endParaRPr lang="zh-TW" altLang="en-US" sz="2800" dirty="0"/>
              </a:p>
            </p:txBody>
          </p:sp>
        </mc:Choice>
        <mc:Fallback xmlns="">
          <p:sp>
            <p:nvSpPr>
              <p:cNvPr id="26" name="文字方塊 25">
                <a:extLst>
                  <a:ext uri="{FF2B5EF4-FFF2-40B4-BE49-F238E27FC236}">
                    <a16:creationId xmlns:a16="http://schemas.microsoft.com/office/drawing/2014/main" id="{25F840E1-E579-45A8-8BB4-E4F0AFAE8CE2}"/>
                  </a:ext>
                </a:extLst>
              </p:cNvPr>
              <p:cNvSpPr txBox="1">
                <a:spLocks noRot="1" noChangeAspect="1" noMove="1" noResize="1" noEditPoints="1" noAdjustHandles="1" noChangeArrowheads="1" noChangeShapeType="1" noTextEdit="1"/>
              </p:cNvSpPr>
              <p:nvPr/>
            </p:nvSpPr>
            <p:spPr>
              <a:xfrm>
                <a:off x="1246337" y="2382415"/>
                <a:ext cx="2318006" cy="430887"/>
              </a:xfrm>
              <a:prstGeom prst="rect">
                <a:avLst/>
              </a:prstGeom>
              <a:blipFill>
                <a:blip r:embed="rId2"/>
                <a:stretch>
                  <a:fillRect/>
                </a:stretch>
              </a:blipFill>
            </p:spPr>
            <p:txBody>
              <a:bodyPr/>
              <a:lstStyle/>
              <a:p>
                <a:r>
                  <a:rPr lang="zh-TW" altLang="en-US">
                    <a:noFill/>
                  </a:rPr>
                  <a:t> </a:t>
                </a:r>
              </a:p>
            </p:txBody>
          </p:sp>
        </mc:Fallback>
      </mc:AlternateContent>
      <p:sp>
        <p:nvSpPr>
          <p:cNvPr id="31" name="流程圖: 磁碟 30">
            <a:extLst>
              <a:ext uri="{FF2B5EF4-FFF2-40B4-BE49-F238E27FC236}">
                <a16:creationId xmlns:a16="http://schemas.microsoft.com/office/drawing/2014/main" id="{7C82D93B-F82D-4413-BB1D-719D26FA0795}"/>
              </a:ext>
            </a:extLst>
          </p:cNvPr>
          <p:cNvSpPr/>
          <p:nvPr/>
        </p:nvSpPr>
        <p:spPr>
          <a:xfrm>
            <a:off x="6303240" y="1825139"/>
            <a:ext cx="1835575" cy="144389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Experience</a:t>
            </a:r>
          </a:p>
          <a:p>
            <a:pPr algn="ctr"/>
            <a:r>
              <a:rPr lang="en-US" altLang="zh-TW" sz="2400" dirty="0"/>
              <a:t>Buffer</a:t>
            </a:r>
            <a:endParaRPr lang="zh-TW" altLang="en-US" sz="2400" dirty="0"/>
          </a:p>
        </p:txBody>
      </p:sp>
      <p:sp>
        <p:nvSpPr>
          <p:cNvPr id="34" name="箭號: 向下 33">
            <a:extLst>
              <a:ext uri="{FF2B5EF4-FFF2-40B4-BE49-F238E27FC236}">
                <a16:creationId xmlns:a16="http://schemas.microsoft.com/office/drawing/2014/main" id="{F8A72B47-E41C-4BEC-90EC-ACC9FD551911}"/>
              </a:ext>
            </a:extLst>
          </p:cNvPr>
          <p:cNvSpPr/>
          <p:nvPr/>
        </p:nvSpPr>
        <p:spPr>
          <a:xfrm>
            <a:off x="2168239" y="2899683"/>
            <a:ext cx="372016" cy="43088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下 34">
            <a:extLst>
              <a:ext uri="{FF2B5EF4-FFF2-40B4-BE49-F238E27FC236}">
                <a16:creationId xmlns:a16="http://schemas.microsoft.com/office/drawing/2014/main" id="{F773CE55-A212-4C52-92C9-19085058E154}"/>
              </a:ext>
            </a:extLst>
          </p:cNvPr>
          <p:cNvSpPr/>
          <p:nvPr/>
        </p:nvSpPr>
        <p:spPr>
          <a:xfrm rot="5400000">
            <a:off x="4703767" y="1357908"/>
            <a:ext cx="311255" cy="25901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8" name="直線接點 37">
            <a:extLst>
              <a:ext uri="{FF2B5EF4-FFF2-40B4-BE49-F238E27FC236}">
                <a16:creationId xmlns:a16="http://schemas.microsoft.com/office/drawing/2014/main" id="{B7A72B39-FFAD-4ECA-88D0-58E13891B990}"/>
              </a:ext>
            </a:extLst>
          </p:cNvPr>
          <p:cNvCxnSpPr>
            <a:cxnSpLocks/>
          </p:cNvCxnSpPr>
          <p:nvPr/>
        </p:nvCxnSpPr>
        <p:spPr>
          <a:xfrm flipV="1">
            <a:off x="1303724" y="2633710"/>
            <a:ext cx="221718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7341E8FA-43AA-42F2-8338-60BD3BC94DBC}"/>
              </a:ext>
            </a:extLst>
          </p:cNvPr>
          <p:cNvSpPr txBox="1"/>
          <p:nvPr/>
        </p:nvSpPr>
        <p:spPr>
          <a:xfrm>
            <a:off x="4069501" y="703677"/>
            <a:ext cx="4467478"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800" dirty="0"/>
              <a:t>Balance between MC and TD</a:t>
            </a:r>
            <a:endParaRPr lang="zh-TW" altLang="en-US" sz="2800" dirty="0"/>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E571EDDB-36D1-45D0-B795-149610A81A78}"/>
                  </a:ext>
                </a:extLst>
              </p:cNvPr>
              <p:cNvSpPr txBox="1"/>
              <p:nvPr/>
            </p:nvSpPr>
            <p:spPr>
              <a:xfrm>
                <a:off x="255083" y="1949239"/>
                <a:ext cx="57034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b="0" i="1" smtClean="0">
                                  <a:latin typeface="Cambria Math" panose="02040503050406030204" pitchFamily="18" charset="0"/>
                                </a:rPr>
                                <m:t>𝑡</m:t>
                              </m:r>
                            </m:sub>
                          </m:sSub>
                          <m:r>
                            <a:rPr lang="en-US" altLang="zh-TW" sz="2800" i="1">
                              <a:latin typeface="Cambria Math" panose="02040503050406030204" pitchFamily="18" charset="0"/>
                            </a:rPr>
                            <m:t>,</m:t>
                          </m:r>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m:t>
                              </m:r>
                              <m:r>
                                <a:rPr lang="en-US" altLang="zh-TW" sz="2800" i="1">
                                  <a:latin typeface="Cambria Math" panose="02040503050406030204" pitchFamily="18" charset="0"/>
                                </a:rPr>
                                <m:t>𝑁</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𝑡</m:t>
                              </m:r>
                              <m:r>
                                <a:rPr lang="en-US" altLang="zh-TW" sz="2800" i="1">
                                  <a:latin typeface="Cambria Math" panose="02040503050406030204" pitchFamily="18" charset="0"/>
                                </a:rPr>
                                <m:t>+</m:t>
                              </m:r>
                              <m:r>
                                <a:rPr lang="en-US" altLang="zh-TW" sz="2800" i="1">
                                  <a:latin typeface="Cambria Math" panose="02040503050406030204" pitchFamily="18" charset="0"/>
                                </a:rPr>
                                <m:t>𝑁</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𝑡</m:t>
                              </m:r>
                              <m:r>
                                <a:rPr lang="en-US" altLang="zh-TW" sz="2800" i="1">
                                  <a:latin typeface="Cambria Math" panose="02040503050406030204" pitchFamily="18" charset="0"/>
                                </a:rPr>
                                <m:t>+</m:t>
                              </m:r>
                              <m:r>
                                <a:rPr lang="en-US" altLang="zh-TW" sz="2800" b="0" i="1" smtClean="0">
                                  <a:latin typeface="Cambria Math" panose="02040503050406030204" pitchFamily="18" charset="0"/>
                                </a:rPr>
                                <m:t>𝑁</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𝑁</m:t>
                              </m:r>
                              <m:r>
                                <a:rPr lang="en-US" altLang="zh-TW" sz="2800" b="0" i="1" smtClean="0">
                                  <a:latin typeface="Cambria Math" panose="02040503050406030204" pitchFamily="18" charset="0"/>
                                </a:rPr>
                                <m:t>+1</m:t>
                              </m:r>
                            </m:sub>
                          </m:sSub>
                        </m:e>
                      </m:d>
                    </m:oMath>
                  </m:oMathPara>
                </a14:m>
                <a:endParaRPr lang="zh-TW" altLang="en-US" sz="2800" dirty="0"/>
              </a:p>
            </p:txBody>
          </p:sp>
        </mc:Choice>
        <mc:Fallback xmlns="">
          <p:sp>
            <p:nvSpPr>
              <p:cNvPr id="42" name="文字方塊 41">
                <a:extLst>
                  <a:ext uri="{FF2B5EF4-FFF2-40B4-BE49-F238E27FC236}">
                    <a16:creationId xmlns:a16="http://schemas.microsoft.com/office/drawing/2014/main" id="{E571EDDB-36D1-45D0-B795-149610A81A78}"/>
                  </a:ext>
                </a:extLst>
              </p:cNvPr>
              <p:cNvSpPr txBox="1">
                <a:spLocks noRot="1" noChangeAspect="1" noMove="1" noResize="1" noEditPoints="1" noAdjustHandles="1" noChangeArrowheads="1" noChangeShapeType="1" noTextEdit="1"/>
              </p:cNvSpPr>
              <p:nvPr/>
            </p:nvSpPr>
            <p:spPr>
              <a:xfrm>
                <a:off x="255083" y="1949239"/>
                <a:ext cx="5703421" cy="430887"/>
              </a:xfrm>
              <a:prstGeom prst="rect">
                <a:avLst/>
              </a:prstGeom>
              <a:blipFill>
                <a:blip r:embed="rId3"/>
                <a:stretch>
                  <a:fillRect/>
                </a:stretch>
              </a:blipFill>
            </p:spPr>
            <p:txBody>
              <a:bodyPr/>
              <a:lstStyle/>
              <a:p>
                <a:r>
                  <a:rPr lang="zh-TW" altLang="en-US">
                    <a:noFill/>
                  </a:rPr>
                  <a:t> </a:t>
                </a:r>
              </a:p>
            </p:txBody>
          </p:sp>
        </mc:Fallback>
      </mc:AlternateContent>
      <p:cxnSp>
        <p:nvCxnSpPr>
          <p:cNvPr id="43" name="直線單箭頭接點 42">
            <a:extLst>
              <a:ext uri="{FF2B5EF4-FFF2-40B4-BE49-F238E27FC236}">
                <a16:creationId xmlns:a16="http://schemas.microsoft.com/office/drawing/2014/main" id="{DEA488B9-23FF-47F2-9900-D54D97549B42}"/>
              </a:ext>
            </a:extLst>
          </p:cNvPr>
          <p:cNvCxnSpPr>
            <a:cxnSpLocks/>
          </p:cNvCxnSpPr>
          <p:nvPr/>
        </p:nvCxnSpPr>
        <p:spPr>
          <a:xfrm>
            <a:off x="2124766" y="431424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68A366F-C188-42EB-9323-542186452D77}"/>
                  </a:ext>
                </a:extLst>
              </p:cNvPr>
              <p:cNvSpPr/>
              <p:nvPr/>
            </p:nvSpPr>
            <p:spPr>
              <a:xfrm>
                <a:off x="1303801" y="357583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𝑄</m:t>
                      </m:r>
                    </m:oMath>
                  </m:oMathPara>
                </a14:m>
                <a:endParaRPr lang="zh-TW" altLang="en-US" sz="2800" dirty="0"/>
              </a:p>
            </p:txBody>
          </p:sp>
        </mc:Choice>
        <mc:Fallback xmlns="">
          <p:sp>
            <p:nvSpPr>
              <p:cNvPr id="44" name="矩形 43">
                <a:extLst>
                  <a:ext uri="{FF2B5EF4-FFF2-40B4-BE49-F238E27FC236}">
                    <a16:creationId xmlns:a16="http://schemas.microsoft.com/office/drawing/2014/main" id="{C68A366F-C188-42EB-9323-542186452D77}"/>
                  </a:ext>
                </a:extLst>
              </p:cNvPr>
              <p:cNvSpPr>
                <a:spLocks noRot="1" noChangeAspect="1" noMove="1" noResize="1" noEditPoints="1" noAdjustHandles="1" noChangeArrowheads="1" noChangeShapeType="1" noTextEdit="1"/>
              </p:cNvSpPr>
              <p:nvPr/>
            </p:nvSpPr>
            <p:spPr>
              <a:xfrm>
                <a:off x="1303801" y="3575830"/>
                <a:ext cx="820965" cy="1358900"/>
              </a:xfrm>
              <a:prstGeom prst="rect">
                <a:avLst/>
              </a:prstGeom>
              <a:blipFill>
                <a:blip r:embed="rId4"/>
                <a:stretch>
                  <a:fillRect/>
                </a:stretch>
              </a:blipFill>
            </p:spPr>
            <p:txBody>
              <a:bodyPr/>
              <a:lstStyle/>
              <a:p>
                <a:r>
                  <a:rPr lang="zh-TW" altLang="en-US">
                    <a:noFill/>
                  </a:rPr>
                  <a:t> </a:t>
                </a:r>
              </a:p>
            </p:txBody>
          </p:sp>
        </mc:Fallback>
      </mc:AlternateContent>
      <p:cxnSp>
        <p:nvCxnSpPr>
          <p:cNvPr id="45" name="直線單箭頭接點 44">
            <a:extLst>
              <a:ext uri="{FF2B5EF4-FFF2-40B4-BE49-F238E27FC236}">
                <a16:creationId xmlns:a16="http://schemas.microsoft.com/office/drawing/2014/main" id="{EB8EA66D-F538-4F66-A93D-89440A50D33C}"/>
              </a:ext>
            </a:extLst>
          </p:cNvPr>
          <p:cNvCxnSpPr>
            <a:cxnSpLocks/>
          </p:cNvCxnSpPr>
          <p:nvPr/>
        </p:nvCxnSpPr>
        <p:spPr>
          <a:xfrm>
            <a:off x="911839" y="4052470"/>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群組 45">
            <a:extLst>
              <a:ext uri="{FF2B5EF4-FFF2-40B4-BE49-F238E27FC236}">
                <a16:creationId xmlns:a16="http://schemas.microsoft.com/office/drawing/2014/main" id="{7CF76704-A7F9-4698-95D7-BB33B8416182}"/>
              </a:ext>
            </a:extLst>
          </p:cNvPr>
          <p:cNvGrpSpPr/>
          <p:nvPr/>
        </p:nvGrpSpPr>
        <p:grpSpPr>
          <a:xfrm>
            <a:off x="506730" y="3597329"/>
            <a:ext cx="506934" cy="910282"/>
            <a:chOff x="4892122" y="3228766"/>
            <a:chExt cx="506934" cy="910282"/>
          </a:xfrm>
        </p:grpSpPr>
        <p:sp>
          <p:nvSpPr>
            <p:cNvPr id="47" name="矩形 46">
              <a:extLst>
                <a:ext uri="{FF2B5EF4-FFF2-40B4-BE49-F238E27FC236}">
                  <a16:creationId xmlns:a16="http://schemas.microsoft.com/office/drawing/2014/main" id="{1D91067E-D105-4EFA-967D-86C17ACCA9FB}"/>
                </a:ext>
              </a:extLst>
            </p:cNvPr>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836AC864-FFB1-46A4-9729-5D20EE31F022}"/>
                    </a:ext>
                  </a:extLst>
                </p:cNvPr>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5"/>
                  <a:stretch>
                    <a:fillRect b="-1333"/>
                  </a:stretch>
                </a:blipFill>
              </p:spPr>
              <p:txBody>
                <a:bodyPr/>
                <a:lstStyle/>
                <a:p>
                  <a:r>
                    <a:rPr lang="zh-TW" altLang="en-US">
                      <a:noFill/>
                    </a:rPr>
                    <a:t> </a:t>
                  </a:r>
                </a:p>
              </p:txBody>
            </p:sp>
          </mc:Fallback>
        </mc:AlternateContent>
      </p:grpSp>
      <p:cxnSp>
        <p:nvCxnSpPr>
          <p:cNvPr id="49" name="直線單箭頭接點 48">
            <a:extLst>
              <a:ext uri="{FF2B5EF4-FFF2-40B4-BE49-F238E27FC236}">
                <a16:creationId xmlns:a16="http://schemas.microsoft.com/office/drawing/2014/main" id="{3AE8030E-8A78-4E7A-87BD-9751753995A9}"/>
              </a:ext>
            </a:extLst>
          </p:cNvPr>
          <p:cNvCxnSpPr>
            <a:cxnSpLocks/>
          </p:cNvCxnSpPr>
          <p:nvPr/>
        </p:nvCxnSpPr>
        <p:spPr>
          <a:xfrm flipH="1">
            <a:off x="5250526" y="5667973"/>
            <a:ext cx="90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4C2CC9D1-223D-47F4-846A-1094C8188AB3}"/>
                  </a:ext>
                </a:extLst>
              </p:cNvPr>
              <p:cNvSpPr/>
              <p:nvPr/>
            </p:nvSpPr>
            <p:spPr>
              <a:xfrm>
                <a:off x="6237296" y="4959648"/>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𝑄</m:t>
                          </m:r>
                        </m:e>
                      </m:acc>
                    </m:oMath>
                  </m:oMathPara>
                </a14:m>
                <a:endParaRPr lang="zh-TW" altLang="en-US" sz="2800" dirty="0"/>
              </a:p>
            </p:txBody>
          </p:sp>
        </mc:Choice>
        <mc:Fallback xmlns="">
          <p:sp>
            <p:nvSpPr>
              <p:cNvPr id="50" name="矩形 49">
                <a:extLst>
                  <a:ext uri="{FF2B5EF4-FFF2-40B4-BE49-F238E27FC236}">
                    <a16:creationId xmlns:a16="http://schemas.microsoft.com/office/drawing/2014/main" id="{4C2CC9D1-223D-47F4-846A-1094C8188AB3}"/>
                  </a:ext>
                </a:extLst>
              </p:cNvPr>
              <p:cNvSpPr>
                <a:spLocks noRot="1" noChangeAspect="1" noMove="1" noResize="1" noEditPoints="1" noAdjustHandles="1" noChangeArrowheads="1" noChangeShapeType="1" noTextEdit="1"/>
              </p:cNvSpPr>
              <p:nvPr/>
            </p:nvSpPr>
            <p:spPr>
              <a:xfrm>
                <a:off x="6237296" y="4959648"/>
                <a:ext cx="820965" cy="1358900"/>
              </a:xfrm>
              <a:prstGeom prst="rect">
                <a:avLst/>
              </a:prstGeom>
              <a:blipFill>
                <a:blip r:embed="rId6"/>
                <a:stretch>
                  <a:fillRect/>
                </a:stretch>
              </a:blipFill>
            </p:spPr>
            <p:txBody>
              <a:bodyPr/>
              <a:lstStyle/>
              <a:p>
                <a:r>
                  <a:rPr lang="zh-TW" altLang="en-US">
                    <a:noFill/>
                  </a:rPr>
                  <a:t> </a:t>
                </a:r>
              </a:p>
            </p:txBody>
          </p:sp>
        </mc:Fallback>
      </mc:AlternateContent>
      <p:grpSp>
        <p:nvGrpSpPr>
          <p:cNvPr id="51" name="群組 50">
            <a:extLst>
              <a:ext uri="{FF2B5EF4-FFF2-40B4-BE49-F238E27FC236}">
                <a16:creationId xmlns:a16="http://schemas.microsoft.com/office/drawing/2014/main" id="{C4255226-46F8-49F8-8C3A-1B4F4A83AB37}"/>
              </a:ext>
            </a:extLst>
          </p:cNvPr>
          <p:cNvGrpSpPr/>
          <p:nvPr/>
        </p:nvGrpSpPr>
        <p:grpSpPr>
          <a:xfrm>
            <a:off x="7440956" y="4863750"/>
            <a:ext cx="1138966" cy="910282"/>
            <a:chOff x="4901174" y="3228766"/>
            <a:chExt cx="1138966" cy="910282"/>
          </a:xfrm>
        </p:grpSpPr>
        <p:sp>
          <p:nvSpPr>
            <p:cNvPr id="52" name="矩形 51">
              <a:extLst>
                <a:ext uri="{FF2B5EF4-FFF2-40B4-BE49-F238E27FC236}">
                  <a16:creationId xmlns:a16="http://schemas.microsoft.com/office/drawing/2014/main" id="{3AC72D70-616F-453E-82C8-8FD61259F0DE}"/>
                </a:ext>
              </a:extLst>
            </p:cNvPr>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032A8208-1696-4AD5-8463-E25E3FB5FE63}"/>
                    </a:ext>
                  </a:extLst>
                </p:cNvPr>
                <p:cNvSpPr/>
                <p:nvPr/>
              </p:nvSpPr>
              <p:spPr>
                <a:xfrm>
                  <a:off x="4901174" y="3407510"/>
                  <a:ext cx="11389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m:t>
                            </m:r>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3" name="矩形 52">
                  <a:extLst>
                    <a:ext uri="{FF2B5EF4-FFF2-40B4-BE49-F238E27FC236}">
                      <a16:creationId xmlns:a16="http://schemas.microsoft.com/office/drawing/2014/main" id="{032A8208-1696-4AD5-8463-E25E3FB5FE63}"/>
                    </a:ext>
                  </a:extLst>
                </p:cNvPr>
                <p:cNvSpPr>
                  <a:spLocks noRot="1" noChangeAspect="1" noMove="1" noResize="1" noEditPoints="1" noAdjustHandles="1" noChangeArrowheads="1" noChangeShapeType="1" noTextEdit="1"/>
                </p:cNvSpPr>
                <p:nvPr/>
              </p:nvSpPr>
              <p:spPr>
                <a:xfrm>
                  <a:off x="4901174" y="3407510"/>
                  <a:ext cx="1138966" cy="461665"/>
                </a:xfrm>
                <a:prstGeom prst="rect">
                  <a:avLst/>
                </a:prstGeom>
                <a:blipFill>
                  <a:blip r:embed="rId7"/>
                  <a:stretch>
                    <a:fillRect b="-2632"/>
                  </a:stretch>
                </a:blipFill>
              </p:spPr>
              <p:txBody>
                <a:bodyPr/>
                <a:lstStyle/>
                <a:p>
                  <a:r>
                    <a:rPr lang="zh-TW" altLang="en-US">
                      <a:noFill/>
                    </a:rPr>
                    <a:t> </a:t>
                  </a:r>
                </a:p>
              </p:txBody>
            </p:sp>
          </mc:Fallback>
        </mc:AlternateContent>
      </p:grpSp>
      <p:cxnSp>
        <p:nvCxnSpPr>
          <p:cNvPr id="54" name="直線單箭頭接點 53">
            <a:extLst>
              <a:ext uri="{FF2B5EF4-FFF2-40B4-BE49-F238E27FC236}">
                <a16:creationId xmlns:a16="http://schemas.microsoft.com/office/drawing/2014/main" id="{5E620CE9-1976-415C-8D52-AB1CB2FFBC43}"/>
              </a:ext>
            </a:extLst>
          </p:cNvPr>
          <p:cNvCxnSpPr>
            <a:cxnSpLocks/>
            <a:endCxn id="64" idx="2"/>
          </p:cNvCxnSpPr>
          <p:nvPr/>
        </p:nvCxnSpPr>
        <p:spPr>
          <a:xfrm flipV="1">
            <a:off x="3159658" y="4514133"/>
            <a:ext cx="0" cy="868774"/>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5F9B4DEC-5011-43C6-915B-47D45601085B}"/>
                  </a:ext>
                </a:extLst>
              </p:cNvPr>
              <p:cNvSpPr/>
              <p:nvPr/>
            </p:nvSpPr>
            <p:spPr>
              <a:xfrm>
                <a:off x="1050986" y="5185685"/>
                <a:ext cx="1838837" cy="848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altLang="zh-TW" sz="2400" i="1" smtClean="0">
                              <a:latin typeface="Cambria Math" panose="02040503050406030204" pitchFamily="18" charset="0"/>
                            </a:rPr>
                          </m:ctrlPr>
                        </m:naryPr>
                        <m:sub>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𝑡</m:t>
                              </m:r>
                            </m:e>
                            <m:sup>
                              <m:r>
                                <a:rPr lang="en-US" altLang="zh-TW" sz="2400" b="0" i="1" smtClean="0">
                                  <a:latin typeface="Cambria Math" panose="02040503050406030204" pitchFamily="18" charset="0"/>
                                </a:rPr>
                                <m:t>′</m:t>
                              </m:r>
                            </m:sup>
                          </m:sSup>
                          <m:r>
                            <m:rPr>
                              <m:brk m:alnAt="25"/>
                            </m:rP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sub>
                        <m:sup>
                          <m:r>
                            <a:rPr lang="en-US" altLang="zh-TW" sz="2400" i="1">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𝑁</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𝑡</m:t>
                                  </m:r>
                                </m:e>
                                <m:sup>
                                  <m:r>
                                    <a:rPr lang="en-US" altLang="zh-TW" sz="2400" b="0" i="1" smtClean="0">
                                      <a:latin typeface="Cambria Math" panose="02040503050406030204" pitchFamily="18" charset="0"/>
                                    </a:rPr>
                                    <m:t>′</m:t>
                                  </m:r>
                                </m:sup>
                              </m:sSup>
                            </m:sub>
                          </m:sSub>
                        </m:e>
                      </m:nary>
                      <m:r>
                        <a:rPr lang="en-US" altLang="zh-TW" sz="2400" b="0" i="1" smtClean="0">
                          <a:latin typeface="Cambria Math" panose="02040503050406030204" pitchFamily="18" charset="0"/>
                        </a:rPr>
                        <m:t>+</m:t>
                      </m:r>
                    </m:oMath>
                  </m:oMathPara>
                </a14:m>
                <a:endParaRPr lang="zh-TW" altLang="en-US" sz="2400" dirty="0"/>
              </a:p>
            </p:txBody>
          </p:sp>
        </mc:Choice>
        <mc:Fallback xmlns="">
          <p:sp>
            <p:nvSpPr>
              <p:cNvPr id="55" name="矩形 54">
                <a:extLst>
                  <a:ext uri="{FF2B5EF4-FFF2-40B4-BE49-F238E27FC236}">
                    <a16:creationId xmlns:a16="http://schemas.microsoft.com/office/drawing/2014/main" id="{5F9B4DEC-5011-43C6-915B-47D45601085B}"/>
                  </a:ext>
                </a:extLst>
              </p:cNvPr>
              <p:cNvSpPr>
                <a:spLocks noRot="1" noChangeAspect="1" noMove="1" noResize="1" noEditPoints="1" noAdjustHandles="1" noChangeArrowheads="1" noChangeShapeType="1" noTextEdit="1"/>
              </p:cNvSpPr>
              <p:nvPr/>
            </p:nvSpPr>
            <p:spPr>
              <a:xfrm>
                <a:off x="1050986" y="5185685"/>
                <a:ext cx="1838837" cy="848181"/>
              </a:xfrm>
              <a:prstGeom prst="rect">
                <a:avLst/>
              </a:prstGeom>
              <a:blipFill>
                <a:blip r:embed="rId8"/>
                <a:stretch>
                  <a:fillRect/>
                </a:stretch>
              </a:blipFill>
            </p:spPr>
            <p:txBody>
              <a:bodyPr/>
              <a:lstStyle/>
              <a:p>
                <a:r>
                  <a:rPr lang="zh-TW" altLang="en-US">
                    <a:noFill/>
                  </a:rPr>
                  <a:t> </a:t>
                </a:r>
              </a:p>
            </p:txBody>
          </p:sp>
        </mc:Fallback>
      </mc:AlternateContent>
      <p:grpSp>
        <p:nvGrpSpPr>
          <p:cNvPr id="56" name="群組 55">
            <a:extLst>
              <a:ext uri="{FF2B5EF4-FFF2-40B4-BE49-F238E27FC236}">
                <a16:creationId xmlns:a16="http://schemas.microsoft.com/office/drawing/2014/main" id="{71B4D88C-DDF8-430F-B94C-791A2A7A008B}"/>
              </a:ext>
            </a:extLst>
          </p:cNvPr>
          <p:cNvGrpSpPr/>
          <p:nvPr/>
        </p:nvGrpSpPr>
        <p:grpSpPr>
          <a:xfrm>
            <a:off x="513509" y="4568164"/>
            <a:ext cx="830229" cy="461665"/>
            <a:chOff x="1233539" y="3488179"/>
            <a:chExt cx="830229" cy="461665"/>
          </a:xfrm>
        </p:grpSpPr>
        <p:grpSp>
          <p:nvGrpSpPr>
            <p:cNvPr id="57" name="群組 56">
              <a:extLst>
                <a:ext uri="{FF2B5EF4-FFF2-40B4-BE49-F238E27FC236}">
                  <a16:creationId xmlns:a16="http://schemas.microsoft.com/office/drawing/2014/main" id="{C75F6897-F384-415B-9423-12A9E2A9483E}"/>
                </a:ext>
              </a:extLst>
            </p:cNvPr>
            <p:cNvGrpSpPr/>
            <p:nvPr/>
          </p:nvGrpSpPr>
          <p:grpSpPr>
            <a:xfrm>
              <a:off x="1233539" y="3488179"/>
              <a:ext cx="543290" cy="461665"/>
              <a:chOff x="414163" y="5046205"/>
              <a:chExt cx="543290" cy="461665"/>
            </a:xfrm>
          </p:grpSpPr>
          <p:sp>
            <p:nvSpPr>
              <p:cNvPr id="59" name="矩形 58">
                <a:extLst>
                  <a:ext uri="{FF2B5EF4-FFF2-40B4-BE49-F238E27FC236}">
                    <a16:creationId xmlns:a16="http://schemas.microsoft.com/office/drawing/2014/main" id="{3D647429-D5E1-411F-87DF-E7B79383A6A4}"/>
                  </a:ext>
                </a:extLst>
              </p:cNvPr>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DD2512DB-7FE6-49A2-9CB8-25D4681B1EA9}"/>
                      </a:ext>
                    </a:extLst>
                  </p:cNvPr>
                  <p:cNvSpPr/>
                  <p:nvPr/>
                </p:nvSpPr>
                <p:spPr>
                  <a:xfrm>
                    <a:off x="414163" y="5046205"/>
                    <a:ext cx="5432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414163" y="5046205"/>
                    <a:ext cx="543290" cy="461665"/>
                  </a:xfrm>
                  <a:prstGeom prst="rect">
                    <a:avLst/>
                  </a:prstGeom>
                  <a:blipFill>
                    <a:blip r:embed="rId9"/>
                    <a:stretch>
                      <a:fillRect b="-1316"/>
                    </a:stretch>
                  </a:blipFill>
                </p:spPr>
                <p:txBody>
                  <a:bodyPr/>
                  <a:lstStyle/>
                  <a:p>
                    <a:r>
                      <a:rPr lang="zh-TW" altLang="en-US">
                        <a:noFill/>
                      </a:rPr>
                      <a:t> </a:t>
                    </a:r>
                  </a:p>
                </p:txBody>
              </p:sp>
            </mc:Fallback>
          </mc:AlternateContent>
        </p:grpSp>
        <p:cxnSp>
          <p:nvCxnSpPr>
            <p:cNvPr id="58" name="直線單箭頭接點 57">
              <a:extLst>
                <a:ext uri="{FF2B5EF4-FFF2-40B4-BE49-F238E27FC236}">
                  <a16:creationId xmlns:a16="http://schemas.microsoft.com/office/drawing/2014/main" id="{A94AE8D5-E661-4395-852D-450C779F5E1F}"/>
                </a:ext>
              </a:extLst>
            </p:cNvPr>
            <p:cNvCxnSpPr>
              <a:cxnSpLocks/>
            </p:cNvCxnSpPr>
            <p:nvPr/>
          </p:nvCxnSpPr>
          <p:spPr>
            <a:xfrm>
              <a:off x="1671883" y="3719011"/>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群組 60">
            <a:extLst>
              <a:ext uri="{FF2B5EF4-FFF2-40B4-BE49-F238E27FC236}">
                <a16:creationId xmlns:a16="http://schemas.microsoft.com/office/drawing/2014/main" id="{E1994FD0-8034-4A16-94D7-E65738795C13}"/>
              </a:ext>
            </a:extLst>
          </p:cNvPr>
          <p:cNvGrpSpPr/>
          <p:nvPr/>
        </p:nvGrpSpPr>
        <p:grpSpPr>
          <a:xfrm>
            <a:off x="7440956" y="5856883"/>
            <a:ext cx="1175322" cy="461665"/>
            <a:chOff x="409688" y="5052729"/>
            <a:chExt cx="1175322" cy="461665"/>
          </a:xfrm>
        </p:grpSpPr>
        <p:sp>
          <p:nvSpPr>
            <p:cNvPr id="62" name="矩形 61">
              <a:extLst>
                <a:ext uri="{FF2B5EF4-FFF2-40B4-BE49-F238E27FC236}">
                  <a16:creationId xmlns:a16="http://schemas.microsoft.com/office/drawing/2014/main" id="{13E538A3-CD95-43F1-A833-6256ED35F688}"/>
                </a:ext>
              </a:extLst>
            </p:cNvPr>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FBB41AD-21EA-4353-8D71-31A80BB247AF}"/>
                    </a:ext>
                  </a:extLst>
                </p:cNvPr>
                <p:cNvSpPr/>
                <p:nvPr/>
              </p:nvSpPr>
              <p:spPr>
                <a:xfrm>
                  <a:off x="409688" y="5052729"/>
                  <a:ext cx="11753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𝑁</m:t>
                            </m:r>
                            <m:r>
                              <a:rPr lang="en-US" altLang="zh-TW" sz="2400" i="1">
                                <a:latin typeface="Cambria Math" panose="02040503050406030204" pitchFamily="18" charset="0"/>
                              </a:rPr>
                              <m:t>+1</m:t>
                            </m:r>
                          </m:sub>
                        </m:sSub>
                      </m:oMath>
                    </m:oMathPara>
                  </a14:m>
                  <a:endParaRPr lang="zh-TW" altLang="en-US" sz="2400" dirty="0"/>
                </a:p>
              </p:txBody>
            </p:sp>
          </mc:Choice>
          <mc:Fallback xmlns="">
            <p:sp>
              <p:nvSpPr>
                <p:cNvPr id="63" name="矩形 62">
                  <a:extLst>
                    <a:ext uri="{FF2B5EF4-FFF2-40B4-BE49-F238E27FC236}">
                      <a16:creationId xmlns:a16="http://schemas.microsoft.com/office/drawing/2014/main" id="{4FBB41AD-21EA-4353-8D71-31A80BB247AF}"/>
                    </a:ext>
                  </a:extLst>
                </p:cNvPr>
                <p:cNvSpPr>
                  <a:spLocks noRot="1" noChangeAspect="1" noMove="1" noResize="1" noEditPoints="1" noAdjustHandles="1" noChangeArrowheads="1" noChangeShapeType="1" noTextEdit="1"/>
                </p:cNvSpPr>
                <p:nvPr/>
              </p:nvSpPr>
              <p:spPr>
                <a:xfrm>
                  <a:off x="409688" y="5052729"/>
                  <a:ext cx="1175322" cy="461665"/>
                </a:xfrm>
                <a:prstGeom prst="rect">
                  <a:avLst/>
                </a:prstGeom>
                <a:blipFill>
                  <a:blip r:embed="rId10"/>
                  <a:stretch>
                    <a:fillRect b="-131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F17A8F83-2065-4329-AB9E-ED17A8F8C66D}"/>
                  </a:ext>
                </a:extLst>
              </p:cNvPr>
              <p:cNvSpPr/>
              <p:nvPr/>
            </p:nvSpPr>
            <p:spPr>
              <a:xfrm>
                <a:off x="2467994" y="4052468"/>
                <a:ext cx="13833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e>
                      </m:d>
                    </m:oMath>
                  </m:oMathPara>
                </a14:m>
                <a:endParaRPr lang="zh-TW" altLang="en-US" sz="2400" dirty="0"/>
              </a:p>
            </p:txBody>
          </p:sp>
        </mc:Choice>
        <mc:Fallback xmlns="">
          <p:sp>
            <p:nvSpPr>
              <p:cNvPr id="64" name="矩形 63">
                <a:extLst>
                  <a:ext uri="{FF2B5EF4-FFF2-40B4-BE49-F238E27FC236}">
                    <a16:creationId xmlns:a16="http://schemas.microsoft.com/office/drawing/2014/main" id="{F17A8F83-2065-4329-AB9E-ED17A8F8C66D}"/>
                  </a:ext>
                </a:extLst>
              </p:cNvPr>
              <p:cNvSpPr>
                <a:spLocks noRot="1" noChangeAspect="1" noMove="1" noResize="1" noEditPoints="1" noAdjustHandles="1" noChangeArrowheads="1" noChangeShapeType="1" noTextEdit="1"/>
              </p:cNvSpPr>
              <p:nvPr/>
            </p:nvSpPr>
            <p:spPr>
              <a:xfrm>
                <a:off x="2467994" y="4052468"/>
                <a:ext cx="1383327" cy="461665"/>
              </a:xfrm>
              <a:prstGeom prst="rect">
                <a:avLst/>
              </a:prstGeom>
              <a:blipFill>
                <a:blip r:embed="rId11"/>
                <a:stretch>
                  <a:fillRect b="-118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4F103241-EFC2-4F1F-9B91-E04CAD19CC6A}"/>
                  </a:ext>
                </a:extLst>
              </p:cNvPr>
              <p:cNvSpPr/>
              <p:nvPr/>
            </p:nvSpPr>
            <p:spPr>
              <a:xfrm>
                <a:off x="2756285" y="5395258"/>
                <a:ext cx="2364165" cy="4739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smtClean="0">
                              <a:latin typeface="Cambria Math" panose="02040503050406030204" pitchFamily="18" charset="0"/>
                            </a:rPr>
                          </m:ctrlPr>
                        </m:accPr>
                        <m:e>
                          <m:r>
                            <a:rPr lang="en-US" altLang="zh-TW" sz="2400" i="1">
                              <a:latin typeface="Cambria Math" panose="02040503050406030204" pitchFamily="18" charset="0"/>
                            </a:rPr>
                            <m:t>𝑄</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smtClean="0">
                                  <a:latin typeface="Cambria Math" panose="02040503050406030204" pitchFamily="18" charset="0"/>
                                </a:rPr>
                                <m:t>+</m:t>
                              </m:r>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r>
                                <a:rPr lang="en-US" altLang="zh-TW" sz="2400" i="1">
                                  <a:latin typeface="Cambria Math" panose="02040503050406030204" pitchFamily="18" charset="0"/>
                                </a:rPr>
                                <m:t>+</m:t>
                              </m:r>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65" name="矩形 64">
                <a:extLst>
                  <a:ext uri="{FF2B5EF4-FFF2-40B4-BE49-F238E27FC236}">
                    <a16:creationId xmlns:a16="http://schemas.microsoft.com/office/drawing/2014/main" id="{4F103241-EFC2-4F1F-9B91-E04CAD19CC6A}"/>
                  </a:ext>
                </a:extLst>
              </p:cNvPr>
              <p:cNvSpPr>
                <a:spLocks noRot="1" noChangeAspect="1" noMove="1" noResize="1" noEditPoints="1" noAdjustHandles="1" noChangeArrowheads="1" noChangeShapeType="1" noTextEdit="1"/>
              </p:cNvSpPr>
              <p:nvPr/>
            </p:nvSpPr>
            <p:spPr>
              <a:xfrm>
                <a:off x="2756285" y="5395258"/>
                <a:ext cx="2364165" cy="473976"/>
              </a:xfrm>
              <a:prstGeom prst="rect">
                <a:avLst/>
              </a:prstGeom>
              <a:blipFill>
                <a:blip r:embed="rId12"/>
                <a:stretch>
                  <a:fillRect l="-1804" t="-5128" r="-3093" b="-12821"/>
                </a:stretch>
              </a:blipFill>
            </p:spPr>
            <p:txBody>
              <a:bodyPr/>
              <a:lstStyle/>
              <a:p>
                <a:r>
                  <a:rPr lang="zh-TW" altLang="en-US">
                    <a:noFill/>
                  </a:rPr>
                  <a:t> </a:t>
                </a:r>
              </a:p>
            </p:txBody>
          </p:sp>
        </mc:Fallback>
      </mc:AlternateContent>
      <p:cxnSp>
        <p:nvCxnSpPr>
          <p:cNvPr id="66" name="直線單箭頭接點 65">
            <a:extLst>
              <a:ext uri="{FF2B5EF4-FFF2-40B4-BE49-F238E27FC236}">
                <a16:creationId xmlns:a16="http://schemas.microsoft.com/office/drawing/2014/main" id="{2BE106BF-89A8-4621-996A-EEC671FF16DC}"/>
              </a:ext>
            </a:extLst>
          </p:cNvPr>
          <p:cNvCxnSpPr>
            <a:cxnSpLocks/>
          </p:cNvCxnSpPr>
          <p:nvPr/>
        </p:nvCxnSpPr>
        <p:spPr>
          <a:xfrm flipH="1">
            <a:off x="7058261" y="518552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D13361FF-48E8-4D01-8B71-CAD1FFFC9BEF}"/>
              </a:ext>
            </a:extLst>
          </p:cNvPr>
          <p:cNvCxnSpPr>
            <a:cxnSpLocks/>
          </p:cNvCxnSpPr>
          <p:nvPr/>
        </p:nvCxnSpPr>
        <p:spPr>
          <a:xfrm flipH="1">
            <a:off x="7058261" y="5957045"/>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4E0DCD18-A820-46BB-B31A-F65C915C6422}"/>
              </a:ext>
            </a:extLst>
          </p:cNvPr>
          <p:cNvSpPr/>
          <p:nvPr/>
        </p:nvSpPr>
        <p:spPr>
          <a:xfrm>
            <a:off x="355600" y="3439160"/>
            <a:ext cx="8433867" cy="31851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D2F6203-61C3-471D-8CB9-76254092B8E9}"/>
                  </a:ext>
                </a:extLst>
              </p:cNvPr>
              <p:cNvSpPr/>
              <p:nvPr/>
            </p:nvSpPr>
            <p:spPr>
              <a:xfrm>
                <a:off x="4175294" y="3991285"/>
                <a:ext cx="4395627" cy="5963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𝑁</m:t>
                          </m:r>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𝑄</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𝑁</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𝑎</m:t>
                              </m:r>
                            </m:e>
                          </m:d>
                        </m:e>
                      </m:func>
                    </m:oMath>
                  </m:oMathPara>
                </a14:m>
                <a:endParaRPr lang="zh-TW" altLang="en-US" sz="2400" dirty="0"/>
              </a:p>
            </p:txBody>
          </p:sp>
        </mc:Choice>
        <mc:Fallback xmlns="">
          <p:sp>
            <p:nvSpPr>
              <p:cNvPr id="71" name="矩形 70">
                <a:extLst>
                  <a:ext uri="{FF2B5EF4-FFF2-40B4-BE49-F238E27FC236}">
                    <a16:creationId xmlns:a16="http://schemas.microsoft.com/office/drawing/2014/main" id="{CD2F6203-61C3-471D-8CB9-76254092B8E9}"/>
                  </a:ext>
                </a:extLst>
              </p:cNvPr>
              <p:cNvSpPr>
                <a:spLocks noRot="1" noChangeAspect="1" noMove="1" noResize="1" noEditPoints="1" noAdjustHandles="1" noChangeArrowheads="1" noChangeShapeType="1" noTextEdit="1"/>
              </p:cNvSpPr>
              <p:nvPr/>
            </p:nvSpPr>
            <p:spPr>
              <a:xfrm>
                <a:off x="4175294" y="3991285"/>
                <a:ext cx="4395627" cy="596382"/>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511338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p:bldP spid="44" grpId="0" animBg="1"/>
      <p:bldP spid="50" grpId="0" animBg="1"/>
      <p:bldP spid="55" grpId="0"/>
      <p:bldP spid="64" grpId="0"/>
      <p:bldP spid="65" grpId="0"/>
      <p:bldP spid="69" grpId="0" animBg="1"/>
      <p:bldP spid="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74454" y="482189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Critic</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sz="2400" dirty="0"/>
                  <a:t>A critic does not directly determine the action.</a:t>
                </a:r>
              </a:p>
              <a:p>
                <a:r>
                  <a:rPr lang="en-US" altLang="zh-TW" sz="2400" dirty="0"/>
                  <a:t>Given an actor </a:t>
                </a:r>
                <a14:m>
                  <m:oMath xmlns:m="http://schemas.openxmlformats.org/officeDocument/2006/math">
                    <m:r>
                      <m:rPr>
                        <m:sty m:val="p"/>
                      </m:rPr>
                      <a:rPr lang="zh-TW" altLang="en-US" sz="2400" b="0" i="0">
                        <a:latin typeface="Cambria Math" panose="02040503050406030204" pitchFamily="18" charset="0"/>
                      </a:rPr>
                      <m:t>π</m:t>
                    </m:r>
                  </m:oMath>
                </a14:m>
                <a:r>
                  <a:rPr lang="en-US" altLang="zh-TW" sz="2400" dirty="0"/>
                  <a:t>, it evaluates how good the actor is</a:t>
                </a:r>
              </a:p>
              <a:p>
                <a:r>
                  <a:rPr lang="en-US" altLang="zh-TW" sz="2400" dirty="0"/>
                  <a:t>State value function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zh-TW" altLang="en-US" sz="2400" i="1" smtClean="0">
                            <a:latin typeface="Cambria Math" panose="02040503050406030204" pitchFamily="18" charset="0"/>
                          </a:rPr>
                          <m:t>𝜋</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e>
                    </m:d>
                  </m:oMath>
                </a14:m>
                <a:endParaRPr lang="en-US" altLang="zh-TW" sz="2400" dirty="0"/>
              </a:p>
              <a:p>
                <a:pPr lvl="1"/>
                <a:r>
                  <a:rPr lang="en-US" altLang="zh-TW" dirty="0"/>
                  <a:t>When using actor </a:t>
                </a:r>
                <a14:m>
                  <m:oMath xmlns:m="http://schemas.openxmlformats.org/officeDocument/2006/math">
                    <m:r>
                      <a:rPr lang="zh-TW" altLang="en-US" i="1">
                        <a:latin typeface="Cambria Math" panose="02040503050406030204" pitchFamily="18" charset="0"/>
                      </a:rPr>
                      <m:t>𝜋</m:t>
                    </m:r>
                  </m:oMath>
                </a14:m>
                <a:r>
                  <a:rPr lang="en-US" altLang="zh-TW" dirty="0"/>
                  <a:t>, the </a:t>
                </a:r>
                <a:r>
                  <a:rPr lang="en-US" altLang="zh-TW" i="1" dirty="0"/>
                  <a:t>cumulated</a:t>
                </a:r>
                <a:r>
                  <a:rPr lang="en-US" altLang="zh-TW" dirty="0"/>
                  <a:t> reward expects to be obtained after visiting state s </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stretch>
            <a:fillRect/>
          </a:stretch>
        </p:blipFill>
        <p:spPr>
          <a:xfrm>
            <a:off x="3742290" y="4306347"/>
            <a:ext cx="2496870" cy="165014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372218" y="4597587"/>
                <a:ext cx="1185036"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372218" y="4597587"/>
                <a:ext cx="1185036" cy="1358900"/>
              </a:xfrm>
              <a:prstGeom prst="rect">
                <a:avLst/>
              </a:prstGeom>
              <a:blipFill>
                <a:blip r:embed="rId5"/>
                <a:stretch>
                  <a:fillRect/>
                </a:stretch>
              </a:blipFill>
            </p:spPr>
            <p:txBody>
              <a:bodyPr/>
              <a:lstStyle/>
              <a:p>
                <a:r>
                  <a:rPr lang="zh-TW" altLang="en-US">
                    <a:noFill/>
                  </a:rPr>
                  <a:t> </a:t>
                </a:r>
              </a:p>
            </p:txBody>
          </p:sp>
        </mc:Fallback>
      </mc:AlternateContent>
      <p:sp>
        <p:nvSpPr>
          <p:cNvPr id="6" name="矩形 5"/>
          <p:cNvSpPr/>
          <p:nvPr/>
        </p:nvSpPr>
        <p:spPr>
          <a:xfrm>
            <a:off x="512508" y="5046205"/>
            <a:ext cx="304892" cy="461665"/>
          </a:xfrm>
          <a:prstGeom prst="rect">
            <a:avLst/>
          </a:prstGeom>
        </p:spPr>
        <p:txBody>
          <a:bodyPr wrap="none">
            <a:spAutoFit/>
          </a:bodyPr>
          <a:lstStyle/>
          <a:p>
            <a:r>
              <a:rPr lang="en-US" altLang="zh-TW" sz="2400" dirty="0"/>
              <a:t>s</a:t>
            </a:r>
            <a:endParaRPr lang="zh-TW" altLang="en-US" sz="2400" dirty="0"/>
          </a:p>
        </p:txBody>
      </p:sp>
      <p:cxnSp>
        <p:nvCxnSpPr>
          <p:cNvPr id="9" name="直線單箭頭接點 8"/>
          <p:cNvCxnSpPr>
            <a:stCxn id="5" idx="3"/>
          </p:cNvCxnSpPr>
          <p:nvPr/>
        </p:nvCxnSpPr>
        <p:spPr>
          <a:xfrm>
            <a:off x="2557254" y="5277037"/>
            <a:ext cx="77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2557254" y="4747904"/>
                <a:ext cx="10340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e>
                      </m:d>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557254" y="4747904"/>
                <a:ext cx="1034001" cy="461665"/>
              </a:xfrm>
              <a:prstGeom prst="rect">
                <a:avLst/>
              </a:prstGeom>
              <a:blipFill>
                <a:blip r:embed="rId6"/>
                <a:stretch>
                  <a:fillRect/>
                </a:stretch>
              </a:blipFill>
            </p:spPr>
            <p:txBody>
              <a:bodyPr/>
              <a:lstStyle/>
              <a:p>
                <a:r>
                  <a:rPr lang="zh-TW" altLang="en-US">
                    <a:noFill/>
                  </a:rPr>
                  <a:t> </a:t>
                </a:r>
              </a:p>
            </p:txBody>
          </p:sp>
        </mc:Fallback>
      </mc:AlternateContent>
      <p:sp>
        <p:nvSpPr>
          <p:cNvPr id="11" name="文字方塊 10"/>
          <p:cNvSpPr txBox="1"/>
          <p:nvPr/>
        </p:nvSpPr>
        <p:spPr>
          <a:xfrm>
            <a:off x="2585068" y="5344505"/>
            <a:ext cx="977900" cy="461665"/>
          </a:xfrm>
          <a:prstGeom prst="rect">
            <a:avLst/>
          </a:prstGeom>
          <a:noFill/>
        </p:spPr>
        <p:txBody>
          <a:bodyPr wrap="square" rtlCol="0">
            <a:spAutoFit/>
          </a:bodyPr>
          <a:lstStyle/>
          <a:p>
            <a:r>
              <a:rPr lang="en-US" altLang="zh-TW" sz="2400" dirty="0"/>
              <a:t>scalar</a:t>
            </a:r>
            <a:endParaRPr lang="zh-TW" altLang="en-US" sz="2400" dirty="0"/>
          </a:p>
        </p:txBody>
      </p:sp>
      <p:sp>
        <p:nvSpPr>
          <p:cNvPr id="12" name="箭號: 向右 11"/>
          <p:cNvSpPr/>
          <p:nvPr/>
        </p:nvSpPr>
        <p:spPr>
          <a:xfrm>
            <a:off x="927272" y="4989053"/>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矩形 12"/>
              <p:cNvSpPr/>
              <p:nvPr/>
            </p:nvSpPr>
            <p:spPr>
              <a:xfrm>
                <a:off x="4107454" y="6045178"/>
                <a:ext cx="1910459" cy="461665"/>
              </a:xfrm>
              <a:prstGeom prst="rect">
                <a:avLst/>
              </a:prstGeom>
            </p:spPr>
            <p:txBody>
              <a:bodyPr wrap="none">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e>
                    </m:d>
                  </m:oMath>
                </a14:m>
                <a:r>
                  <a:rPr lang="zh-TW" altLang="en-US" sz="2400" dirty="0"/>
                  <a:t> </a:t>
                </a:r>
                <a:r>
                  <a:rPr lang="en-US" altLang="zh-TW" sz="2400" dirty="0"/>
                  <a:t>is large</a:t>
                </a:r>
                <a:endParaRPr lang="zh-TW"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4107454" y="6045178"/>
                <a:ext cx="1910459" cy="461665"/>
              </a:xfrm>
              <a:prstGeom prst="rect">
                <a:avLst/>
              </a:prstGeom>
              <a:blipFill>
                <a:blip r:embed="rId7"/>
                <a:stretch>
                  <a:fillRect l="-958" t="-10667" r="-3834" b="-30667"/>
                </a:stretch>
              </a:blipFill>
            </p:spPr>
            <p:txBody>
              <a:bodyPr/>
              <a:lstStyle/>
              <a:p>
                <a:r>
                  <a:rPr lang="zh-TW" altLang="en-US">
                    <a:noFill/>
                  </a:rPr>
                  <a:t> </a:t>
                </a:r>
              </a:p>
            </p:txBody>
          </p:sp>
        </mc:Fallback>
      </mc:AlternateContent>
      <p:pic>
        <p:nvPicPr>
          <p:cNvPr id="15" name="圖片 14"/>
          <p:cNvPicPr>
            <a:picLocks noChangeAspect="1"/>
          </p:cNvPicPr>
          <p:nvPr/>
        </p:nvPicPr>
        <p:blipFill>
          <a:blip r:embed="rId8"/>
          <a:stretch>
            <a:fillRect/>
          </a:stretch>
        </p:blipFill>
        <p:spPr>
          <a:xfrm>
            <a:off x="6371943" y="4306347"/>
            <a:ext cx="2483623" cy="1655749"/>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6534677" y="6045177"/>
                <a:ext cx="2209003" cy="461665"/>
              </a:xfrm>
              <a:prstGeom prst="rect">
                <a:avLst/>
              </a:prstGeom>
            </p:spPr>
            <p:txBody>
              <a:bodyPr wrap="none">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e>
                    </m:d>
                  </m:oMath>
                </a14:m>
                <a:r>
                  <a:rPr lang="zh-TW" altLang="en-US" sz="2400" dirty="0"/>
                  <a:t> </a:t>
                </a:r>
                <a:r>
                  <a:rPr lang="en-US" altLang="zh-TW" sz="2400" dirty="0"/>
                  <a:t>is smaller</a:t>
                </a:r>
                <a:endParaRPr lang="zh-TW"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6534677" y="6045177"/>
                <a:ext cx="2209003" cy="461665"/>
              </a:xfrm>
              <a:prstGeom prst="rect">
                <a:avLst/>
              </a:prstGeom>
              <a:blipFill>
                <a:blip r:embed="rId9"/>
                <a:stretch>
                  <a:fillRect l="-829" t="-10667" r="-3039" b="-30667"/>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822B36ED-D4A3-408D-A9E7-42A17AE0AC3E}"/>
              </a:ext>
            </a:extLst>
          </p:cNvPr>
          <p:cNvSpPr txBox="1"/>
          <p:nvPr/>
        </p:nvSpPr>
        <p:spPr>
          <a:xfrm>
            <a:off x="4014717" y="551627"/>
            <a:ext cx="4073481"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The output values of a critic depend on the actor evaluated.</a:t>
            </a:r>
            <a:endParaRPr lang="zh-TW" altLang="en-US" sz="2400" dirty="0"/>
          </a:p>
        </p:txBody>
      </p:sp>
    </p:spTree>
    <p:extLst>
      <p:ext uri="{BB962C8B-B14F-4D97-AF65-F5344CB8AC3E}">
        <p14:creationId xmlns:p14="http://schemas.microsoft.com/office/powerpoint/2010/main" val="14377972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5" grpId="0" animBg="1"/>
      <p:bldP spid="6" grpId="0"/>
      <p:bldP spid="10" grpId="0"/>
      <p:bldP spid="11" grpId="0"/>
      <p:bldP spid="12" grpId="0" animBg="1"/>
      <p:bldP spid="13" grpId="0"/>
      <p:bldP spid="16" grpId="0"/>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8891E-E871-4607-982E-792D52BB9EF6}"/>
              </a:ext>
            </a:extLst>
          </p:cNvPr>
          <p:cNvSpPr>
            <a:spLocks noGrp="1"/>
          </p:cNvSpPr>
          <p:nvPr>
            <p:ph type="title"/>
          </p:nvPr>
        </p:nvSpPr>
        <p:spPr/>
        <p:txBody>
          <a:bodyPr/>
          <a:lstStyle/>
          <a:p>
            <a:r>
              <a:rPr lang="en-US" altLang="zh-TW" dirty="0"/>
              <a:t>Noisy Net</a:t>
            </a:r>
            <a:endParaRPr lang="zh-TW" altLang="en-US" dirty="0"/>
          </a:p>
        </p:txBody>
      </p:sp>
      <p:sp>
        <p:nvSpPr>
          <p:cNvPr id="3" name="內容版面配置區 2">
            <a:extLst>
              <a:ext uri="{FF2B5EF4-FFF2-40B4-BE49-F238E27FC236}">
                <a16:creationId xmlns:a16="http://schemas.microsoft.com/office/drawing/2014/main" id="{84715F64-AB81-4FE6-B38B-3E98F55D2C66}"/>
              </a:ext>
            </a:extLst>
          </p:cNvPr>
          <p:cNvSpPr>
            <a:spLocks noGrp="1"/>
          </p:cNvSpPr>
          <p:nvPr>
            <p:ph idx="1"/>
          </p:nvPr>
        </p:nvSpPr>
        <p:spPr/>
        <p:txBody>
          <a:bodyPr/>
          <a:lstStyle/>
          <a:p>
            <a:r>
              <a:rPr lang="en-US" altLang="zh-TW" dirty="0"/>
              <a:t>Noise on Action (Epsilon Greedy)</a:t>
            </a:r>
          </a:p>
          <a:p>
            <a:endParaRPr lang="en-US" altLang="zh-TW" dirty="0"/>
          </a:p>
          <a:p>
            <a:endParaRPr lang="en-US" altLang="zh-TW" dirty="0"/>
          </a:p>
          <a:p>
            <a:endParaRPr lang="en-US" altLang="zh-TW" dirty="0"/>
          </a:p>
          <a:p>
            <a:r>
              <a:rPr lang="en-US" altLang="zh-TW" dirty="0"/>
              <a:t>Noise on Parameters</a:t>
            </a:r>
          </a:p>
        </p:txBody>
      </p:sp>
      <p:sp>
        <p:nvSpPr>
          <p:cNvPr id="5" name="矩形 4">
            <a:extLst>
              <a:ext uri="{FF2B5EF4-FFF2-40B4-BE49-F238E27FC236}">
                <a16:creationId xmlns:a16="http://schemas.microsoft.com/office/drawing/2014/main" id="{7EC8A0FB-42B2-4E16-963A-4E304B28AE4E}"/>
              </a:ext>
            </a:extLst>
          </p:cNvPr>
          <p:cNvSpPr/>
          <p:nvPr/>
        </p:nvSpPr>
        <p:spPr>
          <a:xfrm>
            <a:off x="5202648" y="658575"/>
            <a:ext cx="3312702" cy="369332"/>
          </a:xfrm>
          <a:prstGeom prst="rect">
            <a:avLst/>
          </a:prstGeom>
        </p:spPr>
        <p:txBody>
          <a:bodyPr wrap="none">
            <a:spAutoFit/>
          </a:bodyPr>
          <a:lstStyle/>
          <a:p>
            <a:r>
              <a:rPr lang="zh-TW" altLang="en-US" dirty="0"/>
              <a:t>https://arxiv.org/abs/1706.01905</a:t>
            </a:r>
          </a:p>
        </p:txBody>
      </p:sp>
      <p:sp>
        <p:nvSpPr>
          <p:cNvPr id="6" name="矩形 5">
            <a:extLst>
              <a:ext uri="{FF2B5EF4-FFF2-40B4-BE49-F238E27FC236}">
                <a16:creationId xmlns:a16="http://schemas.microsoft.com/office/drawing/2014/main" id="{D9ADB731-AD45-461E-9AFA-9C7DF5F77662}"/>
              </a:ext>
            </a:extLst>
          </p:cNvPr>
          <p:cNvSpPr/>
          <p:nvPr/>
        </p:nvSpPr>
        <p:spPr>
          <a:xfrm>
            <a:off x="5202648" y="952024"/>
            <a:ext cx="3312702" cy="369332"/>
          </a:xfrm>
          <a:prstGeom prst="rect">
            <a:avLst/>
          </a:prstGeom>
        </p:spPr>
        <p:txBody>
          <a:bodyPr wrap="none">
            <a:spAutoFit/>
          </a:bodyPr>
          <a:lstStyle/>
          <a:p>
            <a:r>
              <a:rPr lang="zh-TW" altLang="en-US" dirty="0"/>
              <a:t>https://arxiv.org/abs/1706.10295</a:t>
            </a:r>
          </a:p>
        </p:txBody>
      </p:sp>
      <p:grpSp>
        <p:nvGrpSpPr>
          <p:cNvPr id="11" name="群組 10">
            <a:extLst>
              <a:ext uri="{FF2B5EF4-FFF2-40B4-BE49-F238E27FC236}">
                <a16:creationId xmlns:a16="http://schemas.microsoft.com/office/drawing/2014/main" id="{7DDB39D2-F075-4E59-97A7-507DD58563C1}"/>
              </a:ext>
            </a:extLst>
          </p:cNvPr>
          <p:cNvGrpSpPr/>
          <p:nvPr/>
        </p:nvGrpSpPr>
        <p:grpSpPr>
          <a:xfrm>
            <a:off x="1092481" y="2503829"/>
            <a:ext cx="6959037" cy="1009708"/>
            <a:chOff x="1373821" y="2414409"/>
            <a:chExt cx="6959037" cy="1009708"/>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3367DCF4-29D6-4949-B7FA-490820B76A35}"/>
                    </a:ext>
                  </a:extLst>
                </p:cNvPr>
                <p:cNvSpPr txBox="1"/>
                <p:nvPr/>
              </p:nvSpPr>
              <p:spPr>
                <a:xfrm>
                  <a:off x="1373821" y="2421106"/>
                  <a:ext cx="3145669"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eqArr>
                              <m:eqArrPr>
                                <m:ctrlPr>
                                  <a:rPr lang="en-US" altLang="zh-TW" sz="2400" b="0" i="1" smtClean="0">
                                    <a:latin typeface="Cambria Math" panose="02040503050406030204" pitchFamily="18" charset="0"/>
                                  </a:rPr>
                                </m:ctrlPr>
                              </m:eqArrPr>
                              <m:e>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e>
                                </m:func>
                                <m:r>
                                  <a:rPr lang="en-US" altLang="zh-TW" sz="2400" b="0" i="1" smtClean="0">
                                    <a:latin typeface="Cambria Math" panose="02040503050406030204" pitchFamily="18" charset="0"/>
                                  </a:rPr>
                                  <m:t>, </m:t>
                                </m:r>
                              </m:e>
                              <m:e>
                                <m:r>
                                  <a:rPr lang="en-US" altLang="zh-TW" sz="2400" b="0" i="1" smtClean="0">
                                    <a:latin typeface="Cambria Math" panose="02040503050406030204" pitchFamily="18" charset="0"/>
                                  </a:rPr>
                                  <m:t>&amp;</m:t>
                                </m:r>
                                <m:r>
                                  <a:rPr lang="en-US" altLang="zh-TW" sz="2400" b="0" i="1" smtClean="0">
                                    <a:latin typeface="Cambria Math" panose="02040503050406030204" pitchFamily="18" charset="0"/>
                                  </a:rPr>
                                  <m:t>𝑟𝑎𝑛𝑑𝑜𝑚</m:t>
                                </m:r>
                                <m:r>
                                  <a:rPr lang="en-US" altLang="zh-TW" sz="2400" b="0" i="1" smtClean="0">
                                    <a:latin typeface="Cambria Math" panose="02040503050406030204" pitchFamily="18" charset="0"/>
                                  </a:rPr>
                                  <m:t>, </m:t>
                                </m:r>
                              </m:e>
                            </m:eqArr>
                          </m:e>
                        </m:d>
                      </m:oMath>
                    </m:oMathPara>
                  </a14:m>
                  <a:endParaRPr lang="zh-TW" altLang="en-US" sz="2400" dirty="0"/>
                </a:p>
              </p:txBody>
            </p:sp>
          </mc:Choice>
          <mc:Fallback xmlns="">
            <p:sp>
              <p:nvSpPr>
                <p:cNvPr id="7" name="文字方塊 6">
                  <a:extLst>
                    <a:ext uri="{FF2B5EF4-FFF2-40B4-BE49-F238E27FC236}">
                      <a16:creationId xmlns:a16="http://schemas.microsoft.com/office/drawing/2014/main" id="{3367DCF4-29D6-4949-B7FA-490820B76A35}"/>
                    </a:ext>
                  </a:extLst>
                </p:cNvPr>
                <p:cNvSpPr txBox="1">
                  <a:spLocks noRot="1" noChangeAspect="1" noMove="1" noResize="1" noEditPoints="1" noAdjustHandles="1" noChangeArrowheads="1" noChangeShapeType="1" noTextEdit="1"/>
                </p:cNvSpPr>
                <p:nvPr/>
              </p:nvSpPr>
              <p:spPr>
                <a:xfrm>
                  <a:off x="1373821" y="2421106"/>
                  <a:ext cx="3145669" cy="95923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E33C05B3-40CD-4D4A-8876-6F98559A627C}"/>
                    </a:ext>
                  </a:extLst>
                </p:cNvPr>
                <p:cNvSpPr/>
                <p:nvPr/>
              </p:nvSpPr>
              <p:spPr>
                <a:xfrm>
                  <a:off x="5057602" y="2414409"/>
                  <a:ext cx="32752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𝑤𝑖𝑡h</m:t>
                        </m:r>
                        <m:r>
                          <a:rPr lang="en-US" altLang="zh-TW" sz="2400" i="1">
                            <a:latin typeface="Cambria Math" panose="02040503050406030204" pitchFamily="18" charset="0"/>
                          </a:rPr>
                          <m:t> </m:t>
                        </m:r>
                        <m:r>
                          <a:rPr lang="en-US" altLang="zh-TW" sz="2400" i="1">
                            <a:latin typeface="Cambria Math" panose="02040503050406030204" pitchFamily="18" charset="0"/>
                          </a:rPr>
                          <m:t>𝑝𝑟𝑜𝑏𝑎𝑏𝑖𝑙𝑖𝑡𝑦</m:t>
                        </m:r>
                        <m:r>
                          <a:rPr lang="en-US" altLang="zh-TW" sz="2400" i="1">
                            <a:latin typeface="Cambria Math" panose="02040503050406030204" pitchFamily="18" charset="0"/>
                          </a:rPr>
                          <m:t> 1−</m:t>
                        </m:r>
                        <m:r>
                          <a:rPr lang="zh-TW" altLang="en-US" sz="2400" i="1">
                            <a:latin typeface="Cambria Math" panose="02040503050406030204" pitchFamily="18" charset="0"/>
                          </a:rPr>
                          <m:t>𝜀</m:t>
                        </m:r>
                      </m:oMath>
                    </m:oMathPara>
                  </a14:m>
                  <a:endParaRPr lang="zh-TW" altLang="en-US" sz="2400" dirty="0"/>
                </a:p>
              </p:txBody>
            </p:sp>
          </mc:Choice>
          <mc:Fallback xmlns="">
            <p:sp>
              <p:nvSpPr>
                <p:cNvPr id="9" name="矩形 8">
                  <a:extLst>
                    <a:ext uri="{FF2B5EF4-FFF2-40B4-BE49-F238E27FC236}">
                      <a16:creationId xmlns:a16="http://schemas.microsoft.com/office/drawing/2014/main" id="{E33C05B3-40CD-4D4A-8876-6F98559A627C}"/>
                    </a:ext>
                  </a:extLst>
                </p:cNvPr>
                <p:cNvSpPr>
                  <a:spLocks noRot="1" noChangeAspect="1" noMove="1" noResize="1" noEditPoints="1" noAdjustHandles="1" noChangeArrowheads="1" noChangeShapeType="1" noTextEdit="1"/>
                </p:cNvSpPr>
                <p:nvPr/>
              </p:nvSpPr>
              <p:spPr>
                <a:xfrm>
                  <a:off x="5057602" y="2414409"/>
                  <a:ext cx="3275256" cy="461665"/>
                </a:xfrm>
                <a:prstGeom prst="rect">
                  <a:avLst/>
                </a:prstGeom>
                <a:blipFill>
                  <a:blip r:embed="rId5"/>
                  <a:stretch>
                    <a:fillRect b="-171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82D1039-7DA3-4260-A369-5CD0BB7270B7}"/>
                    </a:ext>
                  </a:extLst>
                </p:cNvPr>
                <p:cNvSpPr/>
                <p:nvPr/>
              </p:nvSpPr>
              <p:spPr>
                <a:xfrm>
                  <a:off x="5059526" y="2962452"/>
                  <a:ext cx="16357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𝑜𝑡h𝑒𝑟𝑤𝑖𝑠𝑒</m:t>
                        </m:r>
                      </m:oMath>
                    </m:oMathPara>
                  </a14:m>
                  <a:endParaRPr lang="zh-TW" altLang="en-US" sz="2400" dirty="0"/>
                </a:p>
              </p:txBody>
            </p:sp>
          </mc:Choice>
          <mc:Fallback xmlns="">
            <p:sp>
              <p:nvSpPr>
                <p:cNvPr id="10" name="矩形 9">
                  <a:extLst>
                    <a:ext uri="{FF2B5EF4-FFF2-40B4-BE49-F238E27FC236}">
                      <a16:creationId xmlns:a16="http://schemas.microsoft.com/office/drawing/2014/main" id="{782D1039-7DA3-4260-A369-5CD0BB7270B7}"/>
                    </a:ext>
                  </a:extLst>
                </p:cNvPr>
                <p:cNvSpPr>
                  <a:spLocks noRot="1" noChangeAspect="1" noMove="1" noResize="1" noEditPoints="1" noAdjustHandles="1" noChangeArrowheads="1" noChangeShapeType="1" noTextEdit="1"/>
                </p:cNvSpPr>
                <p:nvPr/>
              </p:nvSpPr>
              <p:spPr>
                <a:xfrm>
                  <a:off x="5059526" y="2962452"/>
                  <a:ext cx="1635704" cy="461665"/>
                </a:xfrm>
                <a:prstGeom prst="rect">
                  <a:avLst/>
                </a:prstGeom>
                <a:blipFill>
                  <a:blip r:embed="rId6"/>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ADE76BF1-D544-4A27-AF28-FA1B4156F70B}"/>
                  </a:ext>
                </a:extLst>
              </p:cNvPr>
              <p:cNvSpPr txBox="1"/>
              <p:nvPr/>
            </p:nvSpPr>
            <p:spPr>
              <a:xfrm>
                <a:off x="1141670" y="4955909"/>
                <a:ext cx="2731838" cy="500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b="0" i="1" smtClean="0">
                                  <a:latin typeface="Cambria Math" panose="02040503050406030204" pitchFamily="18" charset="0"/>
                                </a:rPr>
                                <m:t>𝑎</m:t>
                              </m:r>
                            </m:lim>
                          </m:limLow>
                        </m:fName>
                        <m:e>
                          <m:acc>
                            <m:accPr>
                              <m:chr m:val="̃"/>
                              <m:ctrlPr>
                                <a:rPr lang="en-US" altLang="zh-TW" sz="2400" b="0" i="1" smtClean="0">
                                  <a:solidFill>
                                    <a:srgbClr val="FF0000"/>
                                  </a:solidFill>
                                  <a:latin typeface="Cambria Math" panose="02040503050406030204" pitchFamily="18" charset="0"/>
                                </a:rPr>
                              </m:ctrlPr>
                            </m:accPr>
                            <m:e>
                              <m:r>
                                <a:rPr lang="en-US" altLang="zh-TW" sz="2400" b="0" i="1" smtClean="0">
                                  <a:solidFill>
                                    <a:srgbClr val="FF0000"/>
                                  </a:solidFill>
                                  <a:latin typeface="Cambria Math" panose="02040503050406030204" pitchFamily="18" charset="0"/>
                                </a:rPr>
                                <m:t>𝑄</m:t>
                              </m:r>
                            </m:e>
                          </m:acc>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i="1">
                                  <a:latin typeface="Cambria Math" panose="02040503050406030204" pitchFamily="18" charset="0"/>
                                </a:rPr>
                                <m:t>,</m:t>
                              </m:r>
                              <m:r>
                                <a:rPr lang="en-US" altLang="zh-TW" sz="2400" b="0" i="1" smtClean="0">
                                  <a:latin typeface="Cambria Math" panose="02040503050406030204" pitchFamily="18" charset="0"/>
                                </a:rPr>
                                <m:t>𝑎</m:t>
                              </m:r>
                            </m:e>
                          </m:d>
                        </m:e>
                      </m:func>
                    </m:oMath>
                  </m:oMathPara>
                </a14:m>
                <a:endParaRPr lang="zh-TW" altLang="en-US" sz="2400" dirty="0"/>
              </a:p>
            </p:txBody>
          </p:sp>
        </mc:Choice>
        <mc:Fallback xmlns="">
          <p:sp>
            <p:nvSpPr>
              <p:cNvPr id="14" name="文字方塊 13">
                <a:extLst>
                  <a:ext uri="{FF2B5EF4-FFF2-40B4-BE49-F238E27FC236}">
                    <a16:creationId xmlns:a16="http://schemas.microsoft.com/office/drawing/2014/main" id="{ADE76BF1-D544-4A27-AF28-FA1B4156F70B}"/>
                  </a:ext>
                </a:extLst>
              </p:cNvPr>
              <p:cNvSpPr txBox="1">
                <a:spLocks noRot="1" noChangeAspect="1" noMove="1" noResize="1" noEditPoints="1" noAdjustHandles="1" noChangeArrowheads="1" noChangeShapeType="1" noTextEdit="1"/>
              </p:cNvSpPr>
              <p:nvPr/>
            </p:nvSpPr>
            <p:spPr>
              <a:xfrm>
                <a:off x="1141670" y="4955909"/>
                <a:ext cx="2731838" cy="500778"/>
              </a:xfrm>
              <a:prstGeom prst="rect">
                <a:avLst/>
              </a:prstGeom>
              <a:blipFill>
                <a:blip r:embed="rId7"/>
                <a:stretch>
                  <a:fillRect/>
                </a:stretch>
              </a:blipFill>
            </p:spPr>
            <p:txBody>
              <a:bodyPr/>
              <a:lstStyle/>
              <a:p>
                <a:r>
                  <a:rPr lang="zh-TW" altLang="en-US">
                    <a:noFill/>
                  </a:rPr>
                  <a:t> </a:t>
                </a:r>
              </a:p>
            </p:txBody>
          </p:sp>
        </mc:Fallback>
      </mc:AlternateContent>
      <p:sp>
        <p:nvSpPr>
          <p:cNvPr id="17" name="矩形 16">
            <a:extLst>
              <a:ext uri="{FF2B5EF4-FFF2-40B4-BE49-F238E27FC236}">
                <a16:creationId xmlns:a16="http://schemas.microsoft.com/office/drawing/2014/main" id="{A9E9FC03-D63C-4BDA-9B38-A9B889E7B281}"/>
              </a:ext>
            </a:extLst>
          </p:cNvPr>
          <p:cNvSpPr/>
          <p:nvPr/>
        </p:nvSpPr>
        <p:spPr>
          <a:xfrm>
            <a:off x="1141670" y="6094992"/>
            <a:ext cx="705316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TW" sz="2400" dirty="0">
                <a:latin typeface="NimbusRomNo9L-Regu"/>
              </a:rPr>
              <a:t>The noise would </a:t>
            </a:r>
            <a:r>
              <a:rPr lang="en-US" altLang="zh-TW" sz="2400" b="1" dirty="0">
                <a:latin typeface="NimbusRomNo9L-Regu"/>
              </a:rPr>
              <a:t>NOT</a:t>
            </a:r>
            <a:r>
              <a:rPr lang="en-US" altLang="zh-TW" sz="2400" dirty="0">
                <a:latin typeface="NimbusRomNo9L-Regu"/>
              </a:rPr>
              <a:t> change in an episode.</a:t>
            </a:r>
            <a:endParaRPr lang="zh-TW" altLang="en-US" sz="2400" dirty="0"/>
          </a:p>
        </p:txBody>
      </p:sp>
      <p:sp>
        <p:nvSpPr>
          <p:cNvPr id="8" name="矩形 7">
            <a:extLst>
              <a:ext uri="{FF2B5EF4-FFF2-40B4-BE49-F238E27FC236}">
                <a16:creationId xmlns:a16="http://schemas.microsoft.com/office/drawing/2014/main" id="{E489957A-5954-4C38-98F2-1E364DADB6CE}"/>
              </a:ext>
            </a:extLst>
          </p:cNvPr>
          <p:cNvSpPr/>
          <p:nvPr/>
        </p:nvSpPr>
        <p:spPr>
          <a:xfrm>
            <a:off x="4306289" y="3850689"/>
            <a:ext cx="4397444" cy="1200329"/>
          </a:xfrm>
          <a:prstGeom prst="rect">
            <a:avLst/>
          </a:prstGeom>
        </p:spPr>
        <p:txBody>
          <a:bodyPr wrap="square">
            <a:spAutoFit/>
          </a:bodyPr>
          <a:lstStyle/>
          <a:p>
            <a:r>
              <a:rPr lang="en-US" altLang="zh-TW" sz="2400" dirty="0">
                <a:latin typeface="NimbusRomNo9L-Regu"/>
              </a:rPr>
              <a:t>Inject noise into the parameters of Q-function </a:t>
            </a:r>
            <a:r>
              <a:rPr lang="en-US" altLang="zh-TW" sz="2400" b="1" dirty="0">
                <a:latin typeface="NimbusRomNo9L-Regu"/>
              </a:rPr>
              <a:t>at the beginning of each episode</a:t>
            </a:r>
            <a:endParaRPr lang="zh-TW" altLang="en-US" sz="2400"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9AD6F429-476E-4845-9760-132B431E4A4C}"/>
                  </a:ext>
                </a:extLst>
              </p:cNvPr>
              <p:cNvSpPr/>
              <p:nvPr/>
            </p:nvSpPr>
            <p:spPr>
              <a:xfrm>
                <a:off x="4386528" y="5104812"/>
                <a:ext cx="11682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oMath>
                  </m:oMathPara>
                </a14:m>
                <a:endParaRPr lang="zh-TW" altLang="en-US" sz="2400" dirty="0"/>
              </a:p>
            </p:txBody>
          </p:sp>
        </mc:Choice>
        <mc:Fallback xmlns="">
          <p:sp>
            <p:nvSpPr>
              <p:cNvPr id="12" name="矩形 11">
                <a:extLst>
                  <a:ext uri="{FF2B5EF4-FFF2-40B4-BE49-F238E27FC236}">
                    <a16:creationId xmlns:a16="http://schemas.microsoft.com/office/drawing/2014/main" id="{9AD6F429-476E-4845-9760-132B431E4A4C}"/>
                  </a:ext>
                </a:extLst>
              </p:cNvPr>
              <p:cNvSpPr>
                <a:spLocks noRot="1" noChangeAspect="1" noMove="1" noResize="1" noEditPoints="1" noAdjustHandles="1" noChangeArrowheads="1" noChangeShapeType="1" noTextEdit="1"/>
              </p:cNvSpPr>
              <p:nvPr/>
            </p:nvSpPr>
            <p:spPr>
              <a:xfrm>
                <a:off x="4386528" y="5104812"/>
                <a:ext cx="1168269" cy="461665"/>
              </a:xfrm>
              <a:prstGeom prst="rect">
                <a:avLst/>
              </a:prstGeom>
              <a:blipFill>
                <a:blip r:embed="rId8"/>
                <a:stretch>
                  <a:fillRect l="-524" b="-131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B6EF0AD-FFF0-4B54-9849-E8546397F5A3}"/>
                  </a:ext>
                </a:extLst>
              </p:cNvPr>
              <p:cNvSpPr txBox="1"/>
              <p:nvPr/>
            </p:nvSpPr>
            <p:spPr>
              <a:xfrm>
                <a:off x="7296456" y="5125494"/>
                <a:ext cx="983603" cy="378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solidFill>
                                <a:srgbClr val="FF0000"/>
                              </a:solidFill>
                              <a:latin typeface="Cambria Math" panose="02040503050406030204" pitchFamily="18" charset="0"/>
                            </a:rPr>
                          </m:ctrlPr>
                        </m:accPr>
                        <m:e>
                          <m:r>
                            <a:rPr lang="en-US" altLang="zh-TW" sz="2400" i="1">
                              <a:solidFill>
                                <a:srgbClr val="FF0000"/>
                              </a:solidFill>
                              <a:latin typeface="Cambria Math" panose="02040503050406030204" pitchFamily="18" charset="0"/>
                            </a:rPr>
                            <m:t>𝑄</m:t>
                          </m:r>
                        </m:e>
                      </m:acc>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oMath>
                  </m:oMathPara>
                </a14:m>
                <a:endParaRPr lang="zh-TW" altLang="en-US" sz="2400" dirty="0"/>
              </a:p>
            </p:txBody>
          </p:sp>
        </mc:Choice>
        <mc:Fallback xmlns="">
          <p:sp>
            <p:nvSpPr>
              <p:cNvPr id="15" name="文字方塊 14">
                <a:extLst>
                  <a:ext uri="{FF2B5EF4-FFF2-40B4-BE49-F238E27FC236}">
                    <a16:creationId xmlns:a16="http://schemas.microsoft.com/office/drawing/2014/main" id="{8B6EF0AD-FFF0-4B54-9849-E8546397F5A3}"/>
                  </a:ext>
                </a:extLst>
              </p:cNvPr>
              <p:cNvSpPr txBox="1">
                <a:spLocks noRot="1" noChangeAspect="1" noMove="1" noResize="1" noEditPoints="1" noAdjustHandles="1" noChangeArrowheads="1" noChangeShapeType="1" noTextEdit="1"/>
              </p:cNvSpPr>
              <p:nvPr/>
            </p:nvSpPr>
            <p:spPr>
              <a:xfrm>
                <a:off x="7296456" y="5125494"/>
                <a:ext cx="983603" cy="378373"/>
              </a:xfrm>
              <a:prstGeom prst="rect">
                <a:avLst/>
              </a:prstGeom>
              <a:blipFill>
                <a:blip r:embed="rId9"/>
                <a:stretch>
                  <a:fillRect l="-9938" t="-22581" b="-29032"/>
                </a:stretch>
              </a:blipFill>
            </p:spPr>
            <p:txBody>
              <a:bodyPr/>
              <a:lstStyle/>
              <a:p>
                <a:r>
                  <a:rPr lang="zh-TW" altLang="en-US">
                    <a:noFill/>
                  </a:rPr>
                  <a:t> </a:t>
                </a:r>
              </a:p>
            </p:txBody>
          </p:sp>
        </mc:Fallback>
      </mc:AlternateContent>
      <p:sp>
        <p:nvSpPr>
          <p:cNvPr id="13" name="箭號: 向右 12">
            <a:extLst>
              <a:ext uri="{FF2B5EF4-FFF2-40B4-BE49-F238E27FC236}">
                <a16:creationId xmlns:a16="http://schemas.microsoft.com/office/drawing/2014/main" id="{8BB039B4-1754-4F49-8618-796B2C9A78F3}"/>
              </a:ext>
            </a:extLst>
          </p:cNvPr>
          <p:cNvSpPr/>
          <p:nvPr/>
        </p:nvSpPr>
        <p:spPr>
          <a:xfrm>
            <a:off x="5653653" y="5272227"/>
            <a:ext cx="1512035" cy="1801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E80EFC2-F4B1-4777-AB66-BD0AEA7099CC}"/>
              </a:ext>
            </a:extLst>
          </p:cNvPr>
          <p:cNvSpPr txBox="1"/>
          <p:nvPr/>
        </p:nvSpPr>
        <p:spPr>
          <a:xfrm>
            <a:off x="5554797" y="5447330"/>
            <a:ext cx="1610891" cy="461665"/>
          </a:xfrm>
          <a:prstGeom prst="rect">
            <a:avLst/>
          </a:prstGeom>
          <a:noFill/>
        </p:spPr>
        <p:txBody>
          <a:bodyPr wrap="square" rtlCol="0">
            <a:spAutoFit/>
          </a:bodyPr>
          <a:lstStyle/>
          <a:p>
            <a:pPr algn="ctr"/>
            <a:r>
              <a:rPr lang="en-US" altLang="zh-TW" sz="2400" dirty="0"/>
              <a:t>Add noise</a:t>
            </a:r>
            <a:endParaRPr lang="zh-TW" altLang="en-US" sz="2400" dirty="0"/>
          </a:p>
        </p:txBody>
      </p:sp>
    </p:spTree>
    <p:extLst>
      <p:ext uri="{BB962C8B-B14F-4D97-AF65-F5344CB8AC3E}">
        <p14:creationId xmlns:p14="http://schemas.microsoft.com/office/powerpoint/2010/main" val="15969802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 grpId="0"/>
      <p:bldP spid="12" grpId="0"/>
      <p:bldP spid="15" grpId="0"/>
      <p:bldP spid="13"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82E4F8-D8A5-4264-BEA8-08EC711A867C}"/>
              </a:ext>
            </a:extLst>
          </p:cNvPr>
          <p:cNvSpPr>
            <a:spLocks noGrp="1"/>
          </p:cNvSpPr>
          <p:nvPr>
            <p:ph type="title"/>
          </p:nvPr>
        </p:nvSpPr>
        <p:spPr/>
        <p:txBody>
          <a:bodyPr/>
          <a:lstStyle/>
          <a:p>
            <a:r>
              <a:rPr lang="en-US" altLang="zh-TW" dirty="0"/>
              <a:t>Noisy Net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F87CD5D-6121-4359-8161-8B0FC309AA62}"/>
                  </a:ext>
                </a:extLst>
              </p:cNvPr>
              <p:cNvSpPr>
                <a:spLocks noGrp="1"/>
              </p:cNvSpPr>
              <p:nvPr>
                <p:ph idx="1"/>
              </p:nvPr>
            </p:nvSpPr>
            <p:spPr/>
            <p:txBody>
              <a:bodyPr>
                <a:normAutofit/>
              </a:bodyPr>
              <a:lstStyle/>
              <a:p>
                <a:r>
                  <a:rPr lang="en-US" altLang="zh-TW" dirty="0"/>
                  <a:t>Noise on Action</a:t>
                </a:r>
              </a:p>
              <a:p>
                <a:pPr lvl="1"/>
                <a:r>
                  <a:rPr lang="en-US" altLang="zh-TW" sz="2800" dirty="0"/>
                  <a:t>Given the same state, the agent may takes different actions. </a:t>
                </a:r>
              </a:p>
              <a:p>
                <a:pPr lvl="1"/>
                <a:r>
                  <a:rPr lang="en-US" altLang="zh-TW" sz="2800" dirty="0"/>
                  <a:t>No real policy works in this way</a:t>
                </a:r>
              </a:p>
              <a:p>
                <a:r>
                  <a:rPr lang="en-US" altLang="zh-TW" dirty="0"/>
                  <a:t>Noise on Parameters</a:t>
                </a:r>
              </a:p>
              <a:p>
                <a:pPr lvl="1"/>
                <a:r>
                  <a:rPr lang="en-US" altLang="zh-TW" sz="2800" dirty="0"/>
                  <a:t>Given the same (similar) state, the agent takes the same action. </a:t>
                </a:r>
              </a:p>
              <a:p>
                <a:pPr lvl="2"/>
                <a14:m>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oMath>
                </a14:m>
                <a:r>
                  <a:rPr lang="en-US" altLang="zh-TW" sz="2800" dirty="0"/>
                  <a:t> State-dependent Exploration</a:t>
                </a:r>
              </a:p>
              <a:p>
                <a:pPr lvl="1"/>
                <a:r>
                  <a:rPr lang="en-US" altLang="zh-TW" sz="2800" dirty="0"/>
                  <a:t>Explore in a </a:t>
                </a:r>
                <a:r>
                  <a:rPr lang="en-US" altLang="zh-TW" sz="2800" i="1" dirty="0"/>
                  <a:t>consistent</a:t>
                </a:r>
                <a:r>
                  <a:rPr lang="en-US" altLang="zh-TW" sz="2800" dirty="0"/>
                  <a:t> way</a:t>
                </a:r>
              </a:p>
              <a:p>
                <a:pPr lvl="1"/>
                <a:endParaRPr lang="en-US" altLang="zh-TW" sz="2800" dirty="0"/>
              </a:p>
              <a:p>
                <a:endParaRPr lang="zh-TW" altLang="en-US" dirty="0"/>
              </a:p>
            </p:txBody>
          </p:sp>
        </mc:Choice>
        <mc:Fallback xmlns="">
          <p:sp>
            <p:nvSpPr>
              <p:cNvPr id="3" name="內容版面配置區 2">
                <a:extLst>
                  <a:ext uri="{FF2B5EF4-FFF2-40B4-BE49-F238E27FC236}">
                    <a16:creationId xmlns:a16="http://schemas.microsoft.com/office/drawing/2014/main" id="{DF87CD5D-6121-4359-8161-8B0FC309AA62}"/>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C856910-D4C3-472A-83CB-BA829DAC1FC8}"/>
              </a:ext>
            </a:extLst>
          </p:cNvPr>
          <p:cNvSpPr txBox="1"/>
          <p:nvPr/>
        </p:nvSpPr>
        <p:spPr>
          <a:xfrm>
            <a:off x="6443133" y="2978135"/>
            <a:ext cx="180975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隨機亂試</a:t>
            </a:r>
          </a:p>
        </p:txBody>
      </p:sp>
      <p:sp>
        <p:nvSpPr>
          <p:cNvPr id="5" name="文字方塊 4">
            <a:extLst>
              <a:ext uri="{FF2B5EF4-FFF2-40B4-BE49-F238E27FC236}">
                <a16:creationId xmlns:a16="http://schemas.microsoft.com/office/drawing/2014/main" id="{70A955C4-B5C5-4855-B7DA-534DF6161A00}"/>
              </a:ext>
            </a:extLst>
          </p:cNvPr>
          <p:cNvSpPr txBox="1"/>
          <p:nvPr/>
        </p:nvSpPr>
        <p:spPr>
          <a:xfrm>
            <a:off x="6189133" y="5653743"/>
            <a:ext cx="206375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有系統地試</a:t>
            </a:r>
          </a:p>
        </p:txBody>
      </p:sp>
    </p:spTree>
    <p:extLst>
      <p:ext uri="{BB962C8B-B14F-4D97-AF65-F5344CB8AC3E}">
        <p14:creationId xmlns:p14="http://schemas.microsoft.com/office/powerpoint/2010/main" val="1093715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495759-4963-4EBF-A93B-78545777257F}"/>
              </a:ext>
            </a:extLst>
          </p:cNvPr>
          <p:cNvSpPr>
            <a:spLocks noGrp="1"/>
          </p:cNvSpPr>
          <p:nvPr>
            <p:ph type="title"/>
          </p:nvPr>
        </p:nvSpPr>
        <p:spPr/>
        <p:txBody>
          <a:bodyPr/>
          <a:lstStyle/>
          <a:p>
            <a:r>
              <a:rPr lang="en-US" altLang="zh-TW" dirty="0"/>
              <a:t>Demo</a:t>
            </a:r>
            <a:endParaRPr lang="zh-TW" altLang="en-US" dirty="0"/>
          </a:p>
        </p:txBody>
      </p:sp>
      <p:pic>
        <p:nvPicPr>
          <p:cNvPr id="4" name="action_cheetah_2">
            <a:hlinkClick r:id="" action="ppaction://media"/>
            <a:extLst>
              <a:ext uri="{FF2B5EF4-FFF2-40B4-BE49-F238E27FC236}">
                <a16:creationId xmlns:a16="http://schemas.microsoft.com/office/drawing/2014/main" id="{738A91A1-3B44-411C-A9DF-424C4698D3A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962479" y="2278858"/>
            <a:ext cx="3300307" cy="3300307"/>
          </a:xfrm>
        </p:spPr>
      </p:pic>
      <p:pic>
        <p:nvPicPr>
          <p:cNvPr id="5" name="param_cheetah_2">
            <a:hlinkClick r:id="" action="ppaction://media"/>
            <a:extLst>
              <a:ext uri="{FF2B5EF4-FFF2-40B4-BE49-F238E27FC236}">
                <a16:creationId xmlns:a16="http://schemas.microsoft.com/office/drawing/2014/main" id="{835283D4-E31F-4684-9A90-8873E5F6541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881215" y="2278857"/>
            <a:ext cx="3300307" cy="3300307"/>
          </a:xfrm>
          <a:prstGeom prst="rect">
            <a:avLst/>
          </a:prstGeom>
        </p:spPr>
      </p:pic>
      <p:sp>
        <p:nvSpPr>
          <p:cNvPr id="6" name="矩形 5">
            <a:extLst>
              <a:ext uri="{FF2B5EF4-FFF2-40B4-BE49-F238E27FC236}">
                <a16:creationId xmlns:a16="http://schemas.microsoft.com/office/drawing/2014/main" id="{1C2DC3A0-3642-46AC-BBD4-D761F1F953AB}"/>
              </a:ext>
            </a:extLst>
          </p:cNvPr>
          <p:cNvSpPr/>
          <p:nvPr/>
        </p:nvSpPr>
        <p:spPr>
          <a:xfrm>
            <a:off x="5378381" y="585471"/>
            <a:ext cx="3544957" cy="646331"/>
          </a:xfrm>
          <a:prstGeom prst="rect">
            <a:avLst/>
          </a:prstGeom>
        </p:spPr>
        <p:txBody>
          <a:bodyPr wrap="square">
            <a:spAutoFit/>
          </a:bodyPr>
          <a:lstStyle/>
          <a:p>
            <a:r>
              <a:rPr lang="zh-TW" altLang="en-US" dirty="0"/>
              <a:t>https://blog.openai.com/better-exploration-with-parameter-noise/</a:t>
            </a:r>
          </a:p>
        </p:txBody>
      </p:sp>
    </p:spTree>
    <p:extLst>
      <p:ext uri="{BB962C8B-B14F-4D97-AF65-F5344CB8AC3E}">
        <p14:creationId xmlns:p14="http://schemas.microsoft.com/office/powerpoint/2010/main" val="28688079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Distributional Q-function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47696"/>
                <a:ext cx="7886700" cy="4351338"/>
              </a:xfrm>
            </p:spPr>
            <p:txBody>
              <a:bodyPr/>
              <a:lstStyle/>
              <a:p>
                <a:r>
                  <a:rPr lang="en-US" altLang="zh-TW" sz="2400" dirty="0"/>
                  <a:t>State-action value function </a:t>
                </a:r>
                <a14:m>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oMath>
                </a14:m>
                <a:endParaRPr lang="en-US" altLang="zh-TW" sz="2400" dirty="0"/>
              </a:p>
              <a:p>
                <a:pPr lvl="1"/>
                <a:r>
                  <a:rPr lang="en-US" altLang="zh-TW" dirty="0"/>
                  <a:t>When using actor </a:t>
                </a:r>
                <a14:m>
                  <m:oMath xmlns:m="http://schemas.openxmlformats.org/officeDocument/2006/math">
                    <m:r>
                      <a:rPr lang="zh-TW" altLang="en-US" i="1">
                        <a:latin typeface="Cambria Math" panose="02040503050406030204" pitchFamily="18" charset="0"/>
                      </a:rPr>
                      <m:t>𝜋</m:t>
                    </m:r>
                  </m:oMath>
                </a14:m>
                <a:r>
                  <a:rPr lang="en-US" altLang="zh-TW" dirty="0"/>
                  <a:t>, the </a:t>
                </a:r>
                <a:r>
                  <a:rPr lang="en-US" altLang="zh-TW" i="1" dirty="0"/>
                  <a:t>cumulated</a:t>
                </a:r>
                <a:r>
                  <a:rPr lang="en-US" altLang="zh-TW" dirty="0"/>
                  <a:t> reward expects to be obtained after seeing observation s and taking a</a:t>
                </a:r>
              </a:p>
              <a:p>
                <a:pPr lvl="1"/>
                <a:endParaRPr lang="en-US" altLang="zh-TW" dirty="0"/>
              </a:p>
              <a:p>
                <a:pPr lvl="1"/>
                <a:endParaRPr lang="en-US" altLang="zh-TW" dirty="0"/>
              </a:p>
              <a:p>
                <a:pPr lvl="1"/>
                <a:endParaRPr lang="en-US" altLang="zh-TW" dirty="0"/>
              </a:p>
              <a:p>
                <a:pPr lvl="1"/>
                <a:endParaRPr lang="en-US" altLang="zh-TW" dirty="0"/>
              </a:p>
              <a:p>
                <a:endParaRPr lang="en-US" altLang="zh-TW" sz="2400" dirty="0"/>
              </a:p>
              <a:p>
                <a:endParaRPr lang="zh-TW" altLang="en-US" sz="240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47696"/>
                <a:ext cx="7886700" cy="4351338"/>
              </a:xfrm>
              <a:blipFill>
                <a:blip r:embed="rId3"/>
                <a:stretch>
                  <a:fillRect l="-1005" t="-1961"/>
                </a:stretch>
              </a:blipFill>
            </p:spPr>
            <p:txBody>
              <a:bodyPr/>
              <a:lstStyle/>
              <a:p>
                <a:r>
                  <a:rPr lang="zh-TW" altLang="en-US">
                    <a:noFill/>
                  </a:rPr>
                  <a:t> </a:t>
                </a:r>
              </a:p>
            </p:txBody>
          </p:sp>
        </mc:Fallback>
      </mc:AlternateContent>
      <p:sp>
        <p:nvSpPr>
          <p:cNvPr id="34" name="文字方塊 33"/>
          <p:cNvSpPr txBox="1"/>
          <p:nvPr/>
        </p:nvSpPr>
        <p:spPr>
          <a:xfrm>
            <a:off x="1109501" y="5957807"/>
            <a:ext cx="6876375" cy="461665"/>
          </a:xfrm>
          <a:prstGeom prst="rect">
            <a:avLst/>
          </a:prstGeom>
          <a:noFill/>
        </p:spPr>
        <p:txBody>
          <a:bodyPr wrap="square" rtlCol="0">
            <a:spAutoFit/>
          </a:bodyPr>
          <a:lstStyle/>
          <a:p>
            <a:pPr algn="ctr"/>
            <a:r>
              <a:rPr lang="en-US" altLang="zh-TW" sz="2400" dirty="0">
                <a:solidFill>
                  <a:srgbClr val="0000FF"/>
                </a:solidFill>
              </a:rPr>
              <a:t>Different distributions can have the same values.</a:t>
            </a:r>
            <a:endParaRPr lang="zh-TW" altLang="en-US" sz="2400" dirty="0">
              <a:solidFill>
                <a:srgbClr val="0000FF"/>
              </a:solidFill>
            </a:endParaRPr>
          </a:p>
        </p:txBody>
      </p:sp>
      <p:sp>
        <p:nvSpPr>
          <p:cNvPr id="17" name="矩形 16">
            <a:extLst>
              <a:ext uri="{FF2B5EF4-FFF2-40B4-BE49-F238E27FC236}">
                <a16:creationId xmlns:a16="http://schemas.microsoft.com/office/drawing/2014/main" id="{C3642E32-0681-40E5-B42F-E13404E10F47}"/>
              </a:ext>
            </a:extLst>
          </p:cNvPr>
          <p:cNvSpPr/>
          <p:nvPr/>
        </p:nvSpPr>
        <p:spPr>
          <a:xfrm>
            <a:off x="6747309" y="2279650"/>
            <a:ext cx="1020278" cy="2974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BE94A87-76DD-42F9-A029-EB213998BBCE}"/>
              </a:ext>
            </a:extLst>
          </p:cNvPr>
          <p:cNvSpPr txBox="1"/>
          <p:nvPr/>
        </p:nvSpPr>
        <p:spPr>
          <a:xfrm>
            <a:off x="937283" y="5185628"/>
            <a:ext cx="856648" cy="461665"/>
          </a:xfrm>
          <a:prstGeom prst="rect">
            <a:avLst/>
          </a:prstGeom>
          <a:noFill/>
        </p:spPr>
        <p:txBody>
          <a:bodyPr wrap="square" rtlCol="0">
            <a:spAutoFit/>
          </a:bodyPr>
          <a:lstStyle/>
          <a:p>
            <a:pPr algn="ctr"/>
            <a:r>
              <a:rPr lang="en-US" altLang="zh-TW" sz="2400" dirty="0"/>
              <a:t>-10</a:t>
            </a:r>
            <a:endParaRPr lang="zh-TW" altLang="en-US" sz="2400" dirty="0"/>
          </a:p>
        </p:txBody>
      </p:sp>
      <p:sp>
        <p:nvSpPr>
          <p:cNvPr id="41" name="文字方塊 40">
            <a:extLst>
              <a:ext uri="{FF2B5EF4-FFF2-40B4-BE49-F238E27FC236}">
                <a16:creationId xmlns:a16="http://schemas.microsoft.com/office/drawing/2014/main" id="{77BCA03C-31F5-4330-A9F4-C403B3389F37}"/>
              </a:ext>
            </a:extLst>
          </p:cNvPr>
          <p:cNvSpPr txBox="1"/>
          <p:nvPr/>
        </p:nvSpPr>
        <p:spPr>
          <a:xfrm>
            <a:off x="3037648" y="5185627"/>
            <a:ext cx="856648" cy="461665"/>
          </a:xfrm>
          <a:prstGeom prst="rect">
            <a:avLst/>
          </a:prstGeom>
          <a:noFill/>
        </p:spPr>
        <p:txBody>
          <a:bodyPr wrap="square" rtlCol="0">
            <a:spAutoFit/>
          </a:bodyPr>
          <a:lstStyle/>
          <a:p>
            <a:pPr algn="ctr"/>
            <a:r>
              <a:rPr lang="en-US" altLang="zh-TW" sz="2400" dirty="0"/>
              <a:t>10</a:t>
            </a:r>
            <a:endParaRPr lang="zh-TW" altLang="en-US" sz="2400" dirty="0"/>
          </a:p>
        </p:txBody>
      </p:sp>
      <p:sp>
        <p:nvSpPr>
          <p:cNvPr id="43" name="文字方塊 42">
            <a:extLst>
              <a:ext uri="{FF2B5EF4-FFF2-40B4-BE49-F238E27FC236}">
                <a16:creationId xmlns:a16="http://schemas.microsoft.com/office/drawing/2014/main" id="{0EC5853B-3AB2-47D2-9E17-49E9610F144D}"/>
              </a:ext>
            </a:extLst>
          </p:cNvPr>
          <p:cNvSpPr txBox="1"/>
          <p:nvPr/>
        </p:nvSpPr>
        <p:spPr>
          <a:xfrm>
            <a:off x="5288757" y="5185627"/>
            <a:ext cx="856648" cy="461665"/>
          </a:xfrm>
          <a:prstGeom prst="rect">
            <a:avLst/>
          </a:prstGeom>
          <a:noFill/>
        </p:spPr>
        <p:txBody>
          <a:bodyPr wrap="square" rtlCol="0">
            <a:spAutoFit/>
          </a:bodyPr>
          <a:lstStyle/>
          <a:p>
            <a:pPr algn="ctr"/>
            <a:r>
              <a:rPr lang="en-US" altLang="zh-TW" sz="2400" dirty="0"/>
              <a:t>-10</a:t>
            </a:r>
            <a:endParaRPr lang="zh-TW" altLang="en-US" sz="2400" dirty="0"/>
          </a:p>
        </p:txBody>
      </p:sp>
      <p:sp>
        <p:nvSpPr>
          <p:cNvPr id="44" name="文字方塊 43">
            <a:extLst>
              <a:ext uri="{FF2B5EF4-FFF2-40B4-BE49-F238E27FC236}">
                <a16:creationId xmlns:a16="http://schemas.microsoft.com/office/drawing/2014/main" id="{84912E66-644D-4100-B3DD-B01D963FEC5A}"/>
              </a:ext>
            </a:extLst>
          </p:cNvPr>
          <p:cNvSpPr txBox="1"/>
          <p:nvPr/>
        </p:nvSpPr>
        <p:spPr>
          <a:xfrm>
            <a:off x="7389122" y="5185626"/>
            <a:ext cx="856648" cy="461665"/>
          </a:xfrm>
          <a:prstGeom prst="rect">
            <a:avLst/>
          </a:prstGeom>
          <a:noFill/>
        </p:spPr>
        <p:txBody>
          <a:bodyPr wrap="square" rtlCol="0">
            <a:spAutoFit/>
          </a:bodyPr>
          <a:lstStyle/>
          <a:p>
            <a:pPr algn="ctr"/>
            <a:r>
              <a:rPr lang="en-US" altLang="zh-TW" sz="2400" dirty="0"/>
              <a:t>10</a:t>
            </a:r>
            <a:endParaRPr lang="zh-TW" altLang="en-US" sz="2400" dirty="0"/>
          </a:p>
        </p:txBody>
      </p:sp>
      <p:sp>
        <p:nvSpPr>
          <p:cNvPr id="21" name="矩形 20">
            <a:extLst>
              <a:ext uri="{FF2B5EF4-FFF2-40B4-BE49-F238E27FC236}">
                <a16:creationId xmlns:a16="http://schemas.microsoft.com/office/drawing/2014/main" id="{D10660BF-2BE4-4D24-9910-79DF821E007C}"/>
              </a:ext>
            </a:extLst>
          </p:cNvPr>
          <p:cNvSpPr/>
          <p:nvPr/>
        </p:nvSpPr>
        <p:spPr>
          <a:xfrm>
            <a:off x="1307857" y="4829208"/>
            <a:ext cx="282762"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398FB18E-16ED-4CC0-BD7C-66D4BCADEFBD}"/>
              </a:ext>
            </a:extLst>
          </p:cNvPr>
          <p:cNvSpPr/>
          <p:nvPr/>
        </p:nvSpPr>
        <p:spPr>
          <a:xfrm>
            <a:off x="1623316" y="4639381"/>
            <a:ext cx="282762"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E5E0692-B3EB-4EDF-B4F4-47F8DCDD14AA}"/>
              </a:ext>
            </a:extLst>
          </p:cNvPr>
          <p:cNvSpPr/>
          <p:nvPr/>
        </p:nvSpPr>
        <p:spPr>
          <a:xfrm>
            <a:off x="1938775" y="4109991"/>
            <a:ext cx="282762" cy="10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6FB2CE30-2BD5-45EE-8C99-BF529353B9EC}"/>
              </a:ext>
            </a:extLst>
          </p:cNvPr>
          <p:cNvSpPr/>
          <p:nvPr/>
        </p:nvSpPr>
        <p:spPr>
          <a:xfrm>
            <a:off x="2254234" y="3375232"/>
            <a:ext cx="282762" cy="180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C6E8D4-9586-4A17-8E16-22143E9C0494}"/>
              </a:ext>
            </a:extLst>
          </p:cNvPr>
          <p:cNvSpPr/>
          <p:nvPr/>
        </p:nvSpPr>
        <p:spPr>
          <a:xfrm>
            <a:off x="2569693" y="3769872"/>
            <a:ext cx="282762" cy="14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A3D63E5-12C1-4770-92B7-D1C61FA63A0A}"/>
              </a:ext>
            </a:extLst>
          </p:cNvPr>
          <p:cNvSpPr/>
          <p:nvPr/>
        </p:nvSpPr>
        <p:spPr>
          <a:xfrm>
            <a:off x="2885152" y="4578388"/>
            <a:ext cx="282762" cy="61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DBDE3C3A-6441-4244-9578-D6789FE4AF13}"/>
              </a:ext>
            </a:extLst>
          </p:cNvPr>
          <p:cNvSpPr/>
          <p:nvPr/>
        </p:nvSpPr>
        <p:spPr>
          <a:xfrm>
            <a:off x="3200612" y="4841516"/>
            <a:ext cx="282762"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35" name="直線單箭頭接點 34">
            <a:extLst>
              <a:ext uri="{FF2B5EF4-FFF2-40B4-BE49-F238E27FC236}">
                <a16:creationId xmlns:a16="http://schemas.microsoft.com/office/drawing/2014/main" id="{62ABEB7A-5230-49CB-979D-2BCFBA571311}"/>
              </a:ext>
            </a:extLst>
          </p:cNvPr>
          <p:cNvCxnSpPr>
            <a:cxnSpLocks/>
          </p:cNvCxnSpPr>
          <p:nvPr/>
        </p:nvCxnSpPr>
        <p:spPr>
          <a:xfrm>
            <a:off x="1118538" y="5192862"/>
            <a:ext cx="2592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ED23C1EC-23B3-43FF-9474-CF094ADD9CBB}"/>
              </a:ext>
            </a:extLst>
          </p:cNvPr>
          <p:cNvSpPr/>
          <p:nvPr/>
        </p:nvSpPr>
        <p:spPr>
          <a:xfrm>
            <a:off x="5685087" y="3379153"/>
            <a:ext cx="282762" cy="180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556A340E-F435-4837-B36A-4BB8C9CBE7B4}"/>
              </a:ext>
            </a:extLst>
          </p:cNvPr>
          <p:cNvSpPr/>
          <p:nvPr/>
        </p:nvSpPr>
        <p:spPr>
          <a:xfrm>
            <a:off x="6000546" y="3728337"/>
            <a:ext cx="282762" cy="14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51AC6294-AF86-488F-8383-54212AB3468D}"/>
              </a:ext>
            </a:extLst>
          </p:cNvPr>
          <p:cNvSpPr/>
          <p:nvPr/>
        </p:nvSpPr>
        <p:spPr>
          <a:xfrm>
            <a:off x="6316005" y="4440608"/>
            <a:ext cx="282762"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0F1678B-7A8E-43FA-BAB5-2AEC8DD88232}"/>
              </a:ext>
            </a:extLst>
          </p:cNvPr>
          <p:cNvSpPr/>
          <p:nvPr/>
        </p:nvSpPr>
        <p:spPr>
          <a:xfrm>
            <a:off x="6631464" y="4793502"/>
            <a:ext cx="282762"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B4066F32-40F0-4713-B64D-BB7B4C9931BE}"/>
              </a:ext>
            </a:extLst>
          </p:cNvPr>
          <p:cNvSpPr/>
          <p:nvPr/>
        </p:nvSpPr>
        <p:spPr>
          <a:xfrm>
            <a:off x="6946923" y="4341122"/>
            <a:ext cx="282762" cy="82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FF43FBE6-D0E6-4235-AE28-8F109FD00098}"/>
              </a:ext>
            </a:extLst>
          </p:cNvPr>
          <p:cNvSpPr/>
          <p:nvPr/>
        </p:nvSpPr>
        <p:spPr>
          <a:xfrm>
            <a:off x="7262382" y="3821348"/>
            <a:ext cx="282762" cy="135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3D6F84D6-4FEB-4178-AB79-980F9568567C}"/>
              </a:ext>
            </a:extLst>
          </p:cNvPr>
          <p:cNvSpPr/>
          <p:nvPr/>
        </p:nvSpPr>
        <p:spPr>
          <a:xfrm>
            <a:off x="7577842" y="3526211"/>
            <a:ext cx="282762" cy="1656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42" name="直線單箭頭接點 41">
            <a:extLst>
              <a:ext uri="{FF2B5EF4-FFF2-40B4-BE49-F238E27FC236}">
                <a16:creationId xmlns:a16="http://schemas.microsoft.com/office/drawing/2014/main" id="{42C145E5-83A4-46D8-9970-C6ED7850FC8F}"/>
              </a:ext>
            </a:extLst>
          </p:cNvPr>
          <p:cNvCxnSpPr>
            <a:cxnSpLocks/>
          </p:cNvCxnSpPr>
          <p:nvPr/>
        </p:nvCxnSpPr>
        <p:spPr>
          <a:xfrm>
            <a:off x="5460609" y="5185627"/>
            <a:ext cx="2592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A5FC74BB-90C9-4C1A-8CED-768F1C1AE598}"/>
                  </a:ext>
                </a:extLst>
              </p:cNvPr>
              <p:cNvSpPr/>
              <p:nvPr/>
            </p:nvSpPr>
            <p:spPr>
              <a:xfrm>
                <a:off x="3880231" y="4101753"/>
                <a:ext cx="1334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oMath>
                  </m:oMathPara>
                </a14:m>
                <a:endParaRPr lang="zh-TW" altLang="en-US" sz="2400" dirty="0"/>
              </a:p>
            </p:txBody>
          </p:sp>
        </mc:Choice>
        <mc:Fallback xmlns="">
          <p:sp>
            <p:nvSpPr>
              <p:cNvPr id="24" name="矩形 23">
                <a:extLst>
                  <a:ext uri="{FF2B5EF4-FFF2-40B4-BE49-F238E27FC236}">
                    <a16:creationId xmlns:a16="http://schemas.microsoft.com/office/drawing/2014/main" id="{A5FC74BB-90C9-4C1A-8CED-768F1C1AE598}"/>
                  </a:ext>
                </a:extLst>
              </p:cNvPr>
              <p:cNvSpPr>
                <a:spLocks noRot="1" noChangeAspect="1" noMove="1" noResize="1" noEditPoints="1" noAdjustHandles="1" noChangeArrowheads="1" noChangeShapeType="1" noTextEdit="1"/>
              </p:cNvSpPr>
              <p:nvPr/>
            </p:nvSpPr>
            <p:spPr>
              <a:xfrm>
                <a:off x="3880231" y="4101753"/>
                <a:ext cx="1334917" cy="461665"/>
              </a:xfrm>
              <a:prstGeom prst="rect">
                <a:avLst/>
              </a:prstGeom>
              <a:blipFill>
                <a:blip r:embed="rId4"/>
                <a:stretch>
                  <a:fillRect b="-11842"/>
                </a:stretch>
              </a:blipFill>
            </p:spPr>
            <p:txBody>
              <a:bodyPr/>
              <a:lstStyle/>
              <a:p>
                <a:r>
                  <a:rPr lang="zh-TW" altLang="en-US">
                    <a:noFill/>
                  </a:rPr>
                  <a:t> </a:t>
                </a:r>
              </a:p>
            </p:txBody>
          </p:sp>
        </mc:Fallback>
      </mc:AlternateContent>
      <p:sp>
        <p:nvSpPr>
          <p:cNvPr id="25" name="箭號: 向右 24">
            <a:extLst>
              <a:ext uri="{FF2B5EF4-FFF2-40B4-BE49-F238E27FC236}">
                <a16:creationId xmlns:a16="http://schemas.microsoft.com/office/drawing/2014/main" id="{0CF8C9F8-C9EA-4C0C-802C-E07291155402}"/>
              </a:ext>
            </a:extLst>
          </p:cNvPr>
          <p:cNvSpPr/>
          <p:nvPr/>
        </p:nvSpPr>
        <p:spPr>
          <a:xfrm>
            <a:off x="3565188" y="4079461"/>
            <a:ext cx="363902" cy="5293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8" name="箭號: 向右 57">
            <a:extLst>
              <a:ext uri="{FF2B5EF4-FFF2-40B4-BE49-F238E27FC236}">
                <a16:creationId xmlns:a16="http://schemas.microsoft.com/office/drawing/2014/main" id="{837A929E-07A5-4F52-A5DA-7C4DBB403574}"/>
              </a:ext>
            </a:extLst>
          </p:cNvPr>
          <p:cNvSpPr/>
          <p:nvPr/>
        </p:nvSpPr>
        <p:spPr>
          <a:xfrm flipH="1">
            <a:off x="5132392" y="4076426"/>
            <a:ext cx="363902" cy="5293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442980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7" grpId="0" animBg="1"/>
      <p:bldP spid="20" grpId="0"/>
      <p:bldP spid="41" grpId="0"/>
      <p:bldP spid="43" grpId="0"/>
      <p:bldP spid="44" grpId="0"/>
      <p:bldP spid="21"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24" grpId="0"/>
      <p:bldP spid="25" grpId="0" animBg="1"/>
      <p:bldP spid="5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741BEE-8357-42EC-BEAA-77EC67CAFEC1}"/>
              </a:ext>
            </a:extLst>
          </p:cNvPr>
          <p:cNvSpPr>
            <a:spLocks noGrp="1"/>
          </p:cNvSpPr>
          <p:nvPr>
            <p:ph type="title"/>
          </p:nvPr>
        </p:nvSpPr>
        <p:spPr/>
        <p:txBody>
          <a:bodyPr/>
          <a:lstStyle/>
          <a:p>
            <a:r>
              <a:rPr lang="en-US" altLang="zh-TW" dirty="0"/>
              <a:t>Distributional Q-function</a:t>
            </a:r>
            <a:endParaRPr lang="zh-TW" altLang="en-US" dirty="0"/>
          </a:p>
        </p:txBody>
      </p:sp>
      <p:cxnSp>
        <p:nvCxnSpPr>
          <p:cNvPr id="5" name="直線單箭頭接點 4">
            <a:extLst>
              <a:ext uri="{FF2B5EF4-FFF2-40B4-BE49-F238E27FC236}">
                <a16:creationId xmlns:a16="http://schemas.microsoft.com/office/drawing/2014/main" id="{B722DEFC-B9E7-4A0B-8201-5DC4E2E4E345}"/>
              </a:ext>
            </a:extLst>
          </p:cNvPr>
          <p:cNvCxnSpPr>
            <a:cxnSpLocks/>
          </p:cNvCxnSpPr>
          <p:nvPr/>
        </p:nvCxnSpPr>
        <p:spPr>
          <a:xfrm flipV="1">
            <a:off x="1813681" y="2821898"/>
            <a:ext cx="0" cy="735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FDA5E36-1AEE-4A4B-ADA9-9D59CA7E74A3}"/>
                  </a:ext>
                </a:extLst>
              </p:cNvPr>
              <p:cNvSpPr/>
              <p:nvPr/>
            </p:nvSpPr>
            <p:spPr>
              <a:xfrm>
                <a:off x="933344" y="2360233"/>
                <a:ext cx="14629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6" name="矩形 5">
                <a:extLst>
                  <a:ext uri="{FF2B5EF4-FFF2-40B4-BE49-F238E27FC236}">
                    <a16:creationId xmlns:a16="http://schemas.microsoft.com/office/drawing/2014/main" id="{CFDA5E36-1AEE-4A4B-ADA9-9D59CA7E74A3}"/>
                  </a:ext>
                </a:extLst>
              </p:cNvPr>
              <p:cNvSpPr>
                <a:spLocks noRot="1" noChangeAspect="1" noMove="1" noResize="1" noEditPoints="1" noAdjustHandles="1" noChangeArrowheads="1" noChangeShapeType="1" noTextEdit="1"/>
              </p:cNvSpPr>
              <p:nvPr/>
            </p:nvSpPr>
            <p:spPr>
              <a:xfrm>
                <a:off x="933344" y="2360233"/>
                <a:ext cx="1462900" cy="461665"/>
              </a:xfrm>
              <a:prstGeom prst="rect">
                <a:avLst/>
              </a:prstGeom>
              <a:blipFill>
                <a:blip r:embed="rId2"/>
                <a:stretch>
                  <a:fillRect b="-131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772ABB6-555D-4198-A74B-1079C5FB243D}"/>
                  </a:ext>
                </a:extLst>
              </p:cNvPr>
              <p:cNvSpPr/>
              <p:nvPr/>
            </p:nvSpPr>
            <p:spPr>
              <a:xfrm>
                <a:off x="2701136" y="2360233"/>
                <a:ext cx="14700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3</m:t>
                              </m:r>
                            </m:sub>
                          </m:sSub>
                        </m:e>
                      </m:d>
                    </m:oMath>
                  </m:oMathPara>
                </a14:m>
                <a:endParaRPr lang="zh-TW" altLang="en-US" sz="2400" dirty="0"/>
              </a:p>
            </p:txBody>
          </p:sp>
        </mc:Choice>
        <mc:Fallback xmlns="">
          <p:sp>
            <p:nvSpPr>
              <p:cNvPr id="7" name="矩形 6">
                <a:extLst>
                  <a:ext uri="{FF2B5EF4-FFF2-40B4-BE49-F238E27FC236}">
                    <a16:creationId xmlns:a16="http://schemas.microsoft.com/office/drawing/2014/main" id="{B772ABB6-555D-4198-A74B-1079C5FB243D}"/>
                  </a:ext>
                </a:extLst>
              </p:cNvPr>
              <p:cNvSpPr>
                <a:spLocks noRot="1" noChangeAspect="1" noMove="1" noResize="1" noEditPoints="1" noAdjustHandles="1" noChangeArrowheads="1" noChangeShapeType="1" noTextEdit="1"/>
              </p:cNvSpPr>
              <p:nvPr/>
            </p:nvSpPr>
            <p:spPr>
              <a:xfrm>
                <a:off x="2701136" y="2360233"/>
                <a:ext cx="1470018" cy="461665"/>
              </a:xfrm>
              <a:prstGeom prst="rect">
                <a:avLst/>
              </a:prstGeom>
              <a:blipFill>
                <a:blip r:embed="rId3"/>
                <a:stretch>
                  <a:fillRect b="-131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FCDD9C1-A32A-4349-8EB9-330D6EB7A397}"/>
                  </a:ext>
                </a:extLst>
              </p:cNvPr>
              <p:cNvSpPr/>
              <p:nvPr/>
            </p:nvSpPr>
            <p:spPr>
              <a:xfrm>
                <a:off x="1813681" y="1690689"/>
                <a:ext cx="14700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xmlns="">
          <p:sp>
            <p:nvSpPr>
              <p:cNvPr id="8" name="矩形 7">
                <a:extLst>
                  <a:ext uri="{FF2B5EF4-FFF2-40B4-BE49-F238E27FC236}">
                    <a16:creationId xmlns:a16="http://schemas.microsoft.com/office/drawing/2014/main" id="{5FCDD9C1-A32A-4349-8EB9-330D6EB7A397}"/>
                  </a:ext>
                </a:extLst>
              </p:cNvPr>
              <p:cNvSpPr>
                <a:spLocks noRot="1" noChangeAspect="1" noMove="1" noResize="1" noEditPoints="1" noAdjustHandles="1" noChangeArrowheads="1" noChangeShapeType="1" noTextEdit="1"/>
              </p:cNvSpPr>
              <p:nvPr/>
            </p:nvSpPr>
            <p:spPr>
              <a:xfrm>
                <a:off x="1813681" y="1690689"/>
                <a:ext cx="1470018" cy="461665"/>
              </a:xfrm>
              <a:prstGeom prst="rect">
                <a:avLst/>
              </a:prstGeom>
              <a:blipFill>
                <a:blip r:embed="rId4"/>
                <a:stretch>
                  <a:fillRect b="-13158"/>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6F258DEF-AA52-4DCB-B669-4F46908A35EE}"/>
              </a:ext>
            </a:extLst>
          </p:cNvPr>
          <p:cNvCxnSpPr>
            <a:cxnSpLocks/>
            <a:stCxn id="11" idx="0"/>
          </p:cNvCxnSpPr>
          <p:nvPr/>
        </p:nvCxnSpPr>
        <p:spPr>
          <a:xfrm flipH="1" flipV="1">
            <a:off x="2528582" y="2189172"/>
            <a:ext cx="696" cy="13686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C024E94-666E-4725-BB93-A3EA76C5AF5D}"/>
                  </a:ext>
                </a:extLst>
              </p:cNvPr>
              <p:cNvSpPr/>
              <p:nvPr/>
            </p:nvSpPr>
            <p:spPr>
              <a:xfrm>
                <a:off x="1490307" y="3557866"/>
                <a:ext cx="2077942" cy="107942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1" name="矩形 10">
                <a:extLst>
                  <a:ext uri="{FF2B5EF4-FFF2-40B4-BE49-F238E27FC236}">
                    <a16:creationId xmlns:a16="http://schemas.microsoft.com/office/drawing/2014/main" id="{CC024E94-666E-4725-BB93-A3EA76C5AF5D}"/>
                  </a:ext>
                </a:extLst>
              </p:cNvPr>
              <p:cNvSpPr>
                <a:spLocks noRot="1" noChangeAspect="1" noMove="1" noResize="1" noEditPoints="1" noAdjustHandles="1" noChangeArrowheads="1" noChangeShapeType="1" noTextEdit="1"/>
              </p:cNvSpPr>
              <p:nvPr/>
            </p:nvSpPr>
            <p:spPr>
              <a:xfrm>
                <a:off x="1490307" y="3557866"/>
                <a:ext cx="2077942" cy="1079423"/>
              </a:xfrm>
              <a:prstGeom prst="rect">
                <a:avLst/>
              </a:prstGeom>
              <a:blipFill>
                <a:blip r:embed="rId5"/>
                <a:stretch>
                  <a:fillRect/>
                </a:stretch>
              </a:blipFill>
            </p:spPr>
            <p:txBody>
              <a:bodyPr/>
              <a:lstStyle/>
              <a:p>
                <a:r>
                  <a:rPr lang="zh-TW" altLang="en-US">
                    <a:noFill/>
                  </a:rPr>
                  <a:t> </a:t>
                </a:r>
              </a:p>
            </p:txBody>
          </p:sp>
        </mc:Fallback>
      </mc:AlternateContent>
      <p:grpSp>
        <p:nvGrpSpPr>
          <p:cNvPr id="12" name="群組 11">
            <a:extLst>
              <a:ext uri="{FF2B5EF4-FFF2-40B4-BE49-F238E27FC236}">
                <a16:creationId xmlns:a16="http://schemas.microsoft.com/office/drawing/2014/main" id="{62167D09-CEA1-477A-B9A6-8904A80EE44A}"/>
              </a:ext>
            </a:extLst>
          </p:cNvPr>
          <p:cNvGrpSpPr/>
          <p:nvPr/>
        </p:nvGrpSpPr>
        <p:grpSpPr>
          <a:xfrm>
            <a:off x="1954059" y="4696178"/>
            <a:ext cx="1189262" cy="847259"/>
            <a:chOff x="3883805" y="2995388"/>
            <a:chExt cx="1189262" cy="847259"/>
          </a:xfrm>
        </p:grpSpPr>
        <p:grpSp>
          <p:nvGrpSpPr>
            <p:cNvPr id="13" name="群組 12">
              <a:extLst>
                <a:ext uri="{FF2B5EF4-FFF2-40B4-BE49-F238E27FC236}">
                  <a16:creationId xmlns:a16="http://schemas.microsoft.com/office/drawing/2014/main" id="{C7448829-CED1-4BBF-A944-3952F5E6F4FA}"/>
                </a:ext>
              </a:extLst>
            </p:cNvPr>
            <p:cNvGrpSpPr/>
            <p:nvPr/>
          </p:nvGrpSpPr>
          <p:grpSpPr>
            <a:xfrm>
              <a:off x="3883805" y="3380982"/>
              <a:ext cx="1189262" cy="461665"/>
              <a:chOff x="320580" y="4409643"/>
              <a:chExt cx="1189262" cy="461665"/>
            </a:xfrm>
          </p:grpSpPr>
          <p:sp>
            <p:nvSpPr>
              <p:cNvPr id="15" name="矩形 14">
                <a:extLst>
                  <a:ext uri="{FF2B5EF4-FFF2-40B4-BE49-F238E27FC236}">
                    <a16:creationId xmlns:a16="http://schemas.microsoft.com/office/drawing/2014/main" id="{5F723296-4885-4846-A6A2-54ABBC0E7B4A}"/>
                  </a:ext>
                </a:extLst>
              </p:cNvPr>
              <p:cNvSpPr/>
              <p:nvPr/>
            </p:nvSpPr>
            <p:spPr>
              <a:xfrm>
                <a:off x="320580" y="4479251"/>
                <a:ext cx="1189262" cy="3635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94C34F5-837E-408C-9098-C364EC847839}"/>
                  </a:ext>
                </a:extLst>
              </p:cNvPr>
              <p:cNvSpPr/>
              <p:nvPr/>
            </p:nvSpPr>
            <p:spPr>
              <a:xfrm>
                <a:off x="762765" y="4409643"/>
                <a:ext cx="304892" cy="461665"/>
              </a:xfrm>
              <a:prstGeom prst="rect">
                <a:avLst/>
              </a:prstGeom>
            </p:spPr>
            <p:txBody>
              <a:bodyPr wrap="none">
                <a:spAutoFit/>
              </a:bodyPr>
              <a:lstStyle/>
              <a:p>
                <a:r>
                  <a:rPr lang="en-US" altLang="zh-TW" sz="2400" dirty="0"/>
                  <a:t>s</a:t>
                </a:r>
                <a:endParaRPr lang="zh-TW" altLang="en-US" sz="2400" dirty="0"/>
              </a:p>
            </p:txBody>
          </p:sp>
        </p:grpSp>
        <p:sp>
          <p:nvSpPr>
            <p:cNvPr id="14" name="箭號: 向右 13">
              <a:extLst>
                <a:ext uri="{FF2B5EF4-FFF2-40B4-BE49-F238E27FC236}">
                  <a16:creationId xmlns:a16="http://schemas.microsoft.com/office/drawing/2014/main" id="{F0B019F1-30BD-42D6-9D3C-5122F374954A}"/>
                </a:ext>
              </a:extLst>
            </p:cNvPr>
            <p:cNvSpPr/>
            <p:nvPr/>
          </p:nvSpPr>
          <p:spPr>
            <a:xfrm rot="16200000">
              <a:off x="4269795" y="2885619"/>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19" name="直線單箭頭接點 18">
            <a:extLst>
              <a:ext uri="{FF2B5EF4-FFF2-40B4-BE49-F238E27FC236}">
                <a16:creationId xmlns:a16="http://schemas.microsoft.com/office/drawing/2014/main" id="{4D7CEAB9-EAAE-4B87-914C-D1340FB5685B}"/>
              </a:ext>
            </a:extLst>
          </p:cNvPr>
          <p:cNvCxnSpPr>
            <a:cxnSpLocks/>
          </p:cNvCxnSpPr>
          <p:nvPr/>
        </p:nvCxnSpPr>
        <p:spPr>
          <a:xfrm flipV="1">
            <a:off x="3228474" y="2821898"/>
            <a:ext cx="0" cy="735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F6479695-1B5C-45B7-82EE-62DE9DFA8339}"/>
              </a:ext>
            </a:extLst>
          </p:cNvPr>
          <p:cNvSpPr txBox="1"/>
          <p:nvPr/>
        </p:nvSpPr>
        <p:spPr>
          <a:xfrm>
            <a:off x="628650" y="5925733"/>
            <a:ext cx="3943350" cy="461665"/>
          </a:xfrm>
          <a:prstGeom prst="rect">
            <a:avLst/>
          </a:prstGeom>
          <a:noFill/>
        </p:spPr>
        <p:txBody>
          <a:bodyPr wrap="square" rtlCol="0">
            <a:spAutoFit/>
          </a:bodyPr>
          <a:lstStyle/>
          <a:p>
            <a:pPr algn="ctr"/>
            <a:r>
              <a:rPr lang="en-US" altLang="zh-TW" sz="2400" dirty="0"/>
              <a:t>A network with 3 outputs</a:t>
            </a:r>
            <a:endParaRPr lang="zh-TW" altLang="en-US" sz="2400" dirty="0"/>
          </a:p>
        </p:txBody>
      </p:sp>
      <p:sp>
        <p:nvSpPr>
          <p:cNvPr id="21" name="文字方塊 20">
            <a:extLst>
              <a:ext uri="{FF2B5EF4-FFF2-40B4-BE49-F238E27FC236}">
                <a16:creationId xmlns:a16="http://schemas.microsoft.com/office/drawing/2014/main" id="{871EA382-B367-47CD-B744-5911A337AC37}"/>
              </a:ext>
            </a:extLst>
          </p:cNvPr>
          <p:cNvSpPr txBox="1"/>
          <p:nvPr/>
        </p:nvSpPr>
        <p:spPr>
          <a:xfrm>
            <a:off x="4572000" y="5754522"/>
            <a:ext cx="3943350" cy="830997"/>
          </a:xfrm>
          <a:prstGeom prst="rect">
            <a:avLst/>
          </a:prstGeom>
          <a:noFill/>
        </p:spPr>
        <p:txBody>
          <a:bodyPr wrap="square" rtlCol="0">
            <a:spAutoFit/>
          </a:bodyPr>
          <a:lstStyle/>
          <a:p>
            <a:pPr algn="ctr"/>
            <a:r>
              <a:rPr lang="en-US" altLang="zh-TW" sz="2400" dirty="0"/>
              <a:t>A network with 15 outputs</a:t>
            </a:r>
          </a:p>
          <a:p>
            <a:pPr algn="ctr"/>
            <a:r>
              <a:rPr lang="en-US" altLang="zh-TW" sz="2400" dirty="0"/>
              <a:t>(each action has 5 bins)</a:t>
            </a:r>
            <a:endParaRPr lang="zh-TW" altLang="en-US" sz="2400" dirty="0"/>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656214A5-0C70-4076-9E11-84DAF9486F40}"/>
                  </a:ext>
                </a:extLst>
              </p:cNvPr>
              <p:cNvSpPr/>
              <p:nvPr/>
            </p:nvSpPr>
            <p:spPr>
              <a:xfrm>
                <a:off x="5399921" y="3557866"/>
                <a:ext cx="2077942" cy="107942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27" name="矩形 26">
                <a:extLst>
                  <a:ext uri="{FF2B5EF4-FFF2-40B4-BE49-F238E27FC236}">
                    <a16:creationId xmlns:a16="http://schemas.microsoft.com/office/drawing/2014/main" id="{656214A5-0C70-4076-9E11-84DAF9486F40}"/>
                  </a:ext>
                </a:extLst>
              </p:cNvPr>
              <p:cNvSpPr>
                <a:spLocks noRot="1" noChangeAspect="1" noMove="1" noResize="1" noEditPoints="1" noAdjustHandles="1" noChangeArrowheads="1" noChangeShapeType="1" noTextEdit="1"/>
              </p:cNvSpPr>
              <p:nvPr/>
            </p:nvSpPr>
            <p:spPr>
              <a:xfrm>
                <a:off x="5399921" y="3557866"/>
                <a:ext cx="2077942" cy="1079423"/>
              </a:xfrm>
              <a:prstGeom prst="rect">
                <a:avLst/>
              </a:prstGeom>
              <a:blipFill>
                <a:blip r:embed="rId6"/>
                <a:stretch>
                  <a:fillRect/>
                </a:stretch>
              </a:blipFill>
            </p:spPr>
            <p:txBody>
              <a:bodyPr/>
              <a:lstStyle/>
              <a:p>
                <a:r>
                  <a:rPr lang="zh-TW" altLang="en-US">
                    <a:noFill/>
                  </a:rPr>
                  <a:t> </a:t>
                </a:r>
              </a:p>
            </p:txBody>
          </p:sp>
        </mc:Fallback>
      </mc:AlternateContent>
      <p:grpSp>
        <p:nvGrpSpPr>
          <p:cNvPr id="28" name="群組 27">
            <a:extLst>
              <a:ext uri="{FF2B5EF4-FFF2-40B4-BE49-F238E27FC236}">
                <a16:creationId xmlns:a16="http://schemas.microsoft.com/office/drawing/2014/main" id="{9D7ABC5B-76D5-4038-8036-16F9D9FBD702}"/>
              </a:ext>
            </a:extLst>
          </p:cNvPr>
          <p:cNvGrpSpPr/>
          <p:nvPr/>
        </p:nvGrpSpPr>
        <p:grpSpPr>
          <a:xfrm>
            <a:off x="5863673" y="4696178"/>
            <a:ext cx="1189262" cy="847259"/>
            <a:chOff x="3883805" y="2995388"/>
            <a:chExt cx="1189262" cy="847259"/>
          </a:xfrm>
        </p:grpSpPr>
        <p:grpSp>
          <p:nvGrpSpPr>
            <p:cNvPr id="29" name="群組 28">
              <a:extLst>
                <a:ext uri="{FF2B5EF4-FFF2-40B4-BE49-F238E27FC236}">
                  <a16:creationId xmlns:a16="http://schemas.microsoft.com/office/drawing/2014/main" id="{2A75F79A-E11B-4C1F-A6FD-196B99A035F1}"/>
                </a:ext>
              </a:extLst>
            </p:cNvPr>
            <p:cNvGrpSpPr/>
            <p:nvPr/>
          </p:nvGrpSpPr>
          <p:grpSpPr>
            <a:xfrm>
              <a:off x="3883805" y="3380982"/>
              <a:ext cx="1189262" cy="461665"/>
              <a:chOff x="320580" y="4409643"/>
              <a:chExt cx="1189262" cy="461665"/>
            </a:xfrm>
          </p:grpSpPr>
          <p:sp>
            <p:nvSpPr>
              <p:cNvPr id="31" name="矩形 30">
                <a:extLst>
                  <a:ext uri="{FF2B5EF4-FFF2-40B4-BE49-F238E27FC236}">
                    <a16:creationId xmlns:a16="http://schemas.microsoft.com/office/drawing/2014/main" id="{D4A8DEF1-8AE8-4B76-AA70-DB84072A0A7A}"/>
                  </a:ext>
                </a:extLst>
              </p:cNvPr>
              <p:cNvSpPr/>
              <p:nvPr/>
            </p:nvSpPr>
            <p:spPr>
              <a:xfrm>
                <a:off x="320580" y="4479251"/>
                <a:ext cx="1189262" cy="3635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AD002FD7-FE71-4E13-A59E-990A8FC1B369}"/>
                  </a:ext>
                </a:extLst>
              </p:cNvPr>
              <p:cNvSpPr/>
              <p:nvPr/>
            </p:nvSpPr>
            <p:spPr>
              <a:xfrm>
                <a:off x="762765" y="4409643"/>
                <a:ext cx="304892" cy="461665"/>
              </a:xfrm>
              <a:prstGeom prst="rect">
                <a:avLst/>
              </a:prstGeom>
            </p:spPr>
            <p:txBody>
              <a:bodyPr wrap="none">
                <a:spAutoFit/>
              </a:bodyPr>
              <a:lstStyle/>
              <a:p>
                <a:r>
                  <a:rPr lang="en-US" altLang="zh-TW" sz="2400" dirty="0"/>
                  <a:t>s</a:t>
                </a:r>
                <a:endParaRPr lang="zh-TW" altLang="en-US" sz="2400" dirty="0"/>
              </a:p>
            </p:txBody>
          </p:sp>
        </p:grpSp>
        <p:sp>
          <p:nvSpPr>
            <p:cNvPr id="30" name="箭號: 向右 29">
              <a:extLst>
                <a:ext uri="{FF2B5EF4-FFF2-40B4-BE49-F238E27FC236}">
                  <a16:creationId xmlns:a16="http://schemas.microsoft.com/office/drawing/2014/main" id="{8188A8BD-18A8-4AED-9FA4-0F41FEAA4E0C}"/>
                </a:ext>
              </a:extLst>
            </p:cNvPr>
            <p:cNvSpPr/>
            <p:nvPr/>
          </p:nvSpPr>
          <p:spPr>
            <a:xfrm rot="16200000">
              <a:off x="4269795" y="2885619"/>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pic>
        <p:nvPicPr>
          <p:cNvPr id="81" name="圖片 80">
            <a:extLst>
              <a:ext uri="{FF2B5EF4-FFF2-40B4-BE49-F238E27FC236}">
                <a16:creationId xmlns:a16="http://schemas.microsoft.com/office/drawing/2014/main" id="{761B0503-7342-4161-9AFE-EEDF72239E93}"/>
              </a:ext>
            </a:extLst>
          </p:cNvPr>
          <p:cNvPicPr>
            <a:picLocks noChangeAspect="1"/>
          </p:cNvPicPr>
          <p:nvPr/>
        </p:nvPicPr>
        <p:blipFill>
          <a:blip r:embed="rId7"/>
          <a:stretch>
            <a:fillRect/>
          </a:stretch>
        </p:blipFill>
        <p:spPr>
          <a:xfrm>
            <a:off x="4789108" y="1708019"/>
            <a:ext cx="3380539" cy="1384450"/>
          </a:xfrm>
          <a:prstGeom prst="rect">
            <a:avLst/>
          </a:prstGeom>
        </p:spPr>
      </p:pic>
      <p:sp>
        <p:nvSpPr>
          <p:cNvPr id="83" name="箭號: 向右 82">
            <a:extLst>
              <a:ext uri="{FF2B5EF4-FFF2-40B4-BE49-F238E27FC236}">
                <a16:creationId xmlns:a16="http://schemas.microsoft.com/office/drawing/2014/main" id="{FFBED976-6EA4-4261-B402-5E62EAAC3D1E}"/>
              </a:ext>
            </a:extLst>
          </p:cNvPr>
          <p:cNvSpPr/>
          <p:nvPr/>
        </p:nvSpPr>
        <p:spPr>
          <a:xfrm rot="16200000">
            <a:off x="6223375" y="3012145"/>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263113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animBg="1"/>
      <p:bldP spid="8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FA54FE-0E62-493F-8FDE-E16831F8285D}"/>
              </a:ext>
            </a:extLst>
          </p:cNvPr>
          <p:cNvSpPr>
            <a:spLocks noGrp="1"/>
          </p:cNvSpPr>
          <p:nvPr>
            <p:ph type="title"/>
          </p:nvPr>
        </p:nvSpPr>
        <p:spPr/>
        <p:txBody>
          <a:bodyPr/>
          <a:lstStyle/>
          <a:p>
            <a:r>
              <a:rPr lang="en-US" altLang="zh-TW" dirty="0"/>
              <a:t>Demo</a:t>
            </a:r>
            <a:endParaRPr lang="zh-TW" altLang="en-US" dirty="0"/>
          </a:p>
        </p:txBody>
      </p:sp>
      <p:pic>
        <p:nvPicPr>
          <p:cNvPr id="6" name="Learning Space Invaders Value Distributions">
            <a:hlinkClick r:id="" action="ppaction://media"/>
            <a:extLst>
              <a:ext uri="{FF2B5EF4-FFF2-40B4-BE49-F238E27FC236}">
                <a16:creationId xmlns:a16="http://schemas.microsoft.com/office/drawing/2014/main" id="{D7C06A7A-6B91-4B08-A33B-91C104A2EBE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28650" y="2522538"/>
            <a:ext cx="7886700" cy="2957512"/>
          </a:xfrm>
        </p:spPr>
      </p:pic>
      <p:sp>
        <p:nvSpPr>
          <p:cNvPr id="7" name="矩形 6">
            <a:extLst>
              <a:ext uri="{FF2B5EF4-FFF2-40B4-BE49-F238E27FC236}">
                <a16:creationId xmlns:a16="http://schemas.microsoft.com/office/drawing/2014/main" id="{296C2E26-D768-448F-AC7D-08C96F239008}"/>
              </a:ext>
            </a:extLst>
          </p:cNvPr>
          <p:cNvSpPr/>
          <p:nvPr/>
        </p:nvSpPr>
        <p:spPr>
          <a:xfrm>
            <a:off x="5648628" y="6308208"/>
            <a:ext cx="3180743" cy="369332"/>
          </a:xfrm>
          <a:prstGeom prst="rect">
            <a:avLst/>
          </a:prstGeom>
        </p:spPr>
        <p:txBody>
          <a:bodyPr wrap="none">
            <a:spAutoFit/>
          </a:bodyPr>
          <a:lstStyle/>
          <a:p>
            <a:r>
              <a:rPr lang="zh-TW" altLang="en-US" dirty="0"/>
              <a:t>https://youtu.be/yFBwyPuO2Vg</a:t>
            </a:r>
          </a:p>
        </p:txBody>
      </p:sp>
      <p:pic>
        <p:nvPicPr>
          <p:cNvPr id="8" name="圖片 7">
            <a:extLst>
              <a:ext uri="{FF2B5EF4-FFF2-40B4-BE49-F238E27FC236}">
                <a16:creationId xmlns:a16="http://schemas.microsoft.com/office/drawing/2014/main" id="{B2B107E2-B07B-43C0-8E50-522B105BD80F}"/>
              </a:ext>
            </a:extLst>
          </p:cNvPr>
          <p:cNvPicPr>
            <a:picLocks noChangeAspect="1"/>
          </p:cNvPicPr>
          <p:nvPr/>
        </p:nvPicPr>
        <p:blipFill>
          <a:blip r:embed="rId5"/>
          <a:stretch>
            <a:fillRect/>
          </a:stretch>
        </p:blipFill>
        <p:spPr>
          <a:xfrm>
            <a:off x="3962400" y="132166"/>
            <a:ext cx="5093132" cy="2108114"/>
          </a:xfrm>
          <a:prstGeom prst="rect">
            <a:avLst/>
          </a:prstGeom>
        </p:spPr>
      </p:pic>
    </p:spTree>
    <p:extLst>
      <p:ext uri="{BB962C8B-B14F-4D97-AF65-F5344CB8AC3E}">
        <p14:creationId xmlns:p14="http://schemas.microsoft.com/office/powerpoint/2010/main" val="32424916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5393E-D517-46F2-BD4F-17619E010E6B}"/>
              </a:ext>
            </a:extLst>
          </p:cNvPr>
          <p:cNvSpPr>
            <a:spLocks noGrp="1"/>
          </p:cNvSpPr>
          <p:nvPr>
            <p:ph type="title"/>
          </p:nvPr>
        </p:nvSpPr>
        <p:spPr/>
        <p:txBody>
          <a:bodyPr/>
          <a:lstStyle/>
          <a:p>
            <a:r>
              <a:rPr lang="en-US" altLang="zh-TW" dirty="0"/>
              <a:t>Rainbow</a:t>
            </a:r>
            <a:endParaRPr lang="zh-TW" altLang="en-US" dirty="0"/>
          </a:p>
        </p:txBody>
      </p:sp>
      <p:sp>
        <p:nvSpPr>
          <p:cNvPr id="3" name="內容版面配置區 2">
            <a:extLst>
              <a:ext uri="{FF2B5EF4-FFF2-40B4-BE49-F238E27FC236}">
                <a16:creationId xmlns:a16="http://schemas.microsoft.com/office/drawing/2014/main" id="{6291A63D-936B-4D19-9C8A-7699A745328A}"/>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005A69F9-C422-4A68-8A4E-4041C86EFB82}"/>
              </a:ext>
            </a:extLst>
          </p:cNvPr>
          <p:cNvPicPr>
            <a:picLocks noChangeAspect="1"/>
          </p:cNvPicPr>
          <p:nvPr/>
        </p:nvPicPr>
        <p:blipFill>
          <a:blip r:embed="rId2"/>
          <a:stretch>
            <a:fillRect/>
          </a:stretch>
        </p:blipFill>
        <p:spPr>
          <a:xfrm>
            <a:off x="2636388" y="681037"/>
            <a:ext cx="6507612" cy="5891101"/>
          </a:xfrm>
          <a:prstGeom prst="rect">
            <a:avLst/>
          </a:prstGeom>
        </p:spPr>
      </p:pic>
      <p:sp>
        <p:nvSpPr>
          <p:cNvPr id="5" name="矩形 4">
            <a:extLst>
              <a:ext uri="{FF2B5EF4-FFF2-40B4-BE49-F238E27FC236}">
                <a16:creationId xmlns:a16="http://schemas.microsoft.com/office/drawing/2014/main" id="{91A6E6A2-67AC-42FC-AB3D-944A98428474}"/>
              </a:ext>
            </a:extLst>
          </p:cNvPr>
          <p:cNvSpPr/>
          <p:nvPr/>
        </p:nvSpPr>
        <p:spPr>
          <a:xfrm>
            <a:off x="92936" y="6400393"/>
            <a:ext cx="3312702" cy="369332"/>
          </a:xfrm>
          <a:prstGeom prst="rect">
            <a:avLst/>
          </a:prstGeom>
        </p:spPr>
        <p:txBody>
          <a:bodyPr wrap="none">
            <a:spAutoFit/>
          </a:bodyPr>
          <a:lstStyle/>
          <a:p>
            <a:r>
              <a:rPr lang="zh-TW" altLang="en-US" dirty="0"/>
              <a:t>https://arxiv.org/abs/1710.02298</a:t>
            </a:r>
          </a:p>
        </p:txBody>
      </p:sp>
    </p:spTree>
    <p:extLst>
      <p:ext uri="{BB962C8B-B14F-4D97-AF65-F5344CB8AC3E}">
        <p14:creationId xmlns:p14="http://schemas.microsoft.com/office/powerpoint/2010/main" val="37250418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945E23-0802-44C1-BEF5-D262D067405E}"/>
              </a:ext>
            </a:extLst>
          </p:cNvPr>
          <p:cNvSpPr>
            <a:spLocks noGrp="1"/>
          </p:cNvSpPr>
          <p:nvPr>
            <p:ph type="title"/>
          </p:nvPr>
        </p:nvSpPr>
        <p:spPr/>
        <p:txBody>
          <a:bodyPr/>
          <a:lstStyle/>
          <a:p>
            <a:r>
              <a:rPr lang="en-US" altLang="zh-TW" dirty="0"/>
              <a:t>Rainbow</a:t>
            </a:r>
            <a:endParaRPr lang="zh-TW" altLang="en-US" dirty="0"/>
          </a:p>
        </p:txBody>
      </p:sp>
      <p:sp>
        <p:nvSpPr>
          <p:cNvPr id="3" name="內容版面配置區 2">
            <a:extLst>
              <a:ext uri="{FF2B5EF4-FFF2-40B4-BE49-F238E27FC236}">
                <a16:creationId xmlns:a16="http://schemas.microsoft.com/office/drawing/2014/main" id="{64BBA196-89B7-42BA-A5EA-068CA2BD60BC}"/>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7CA144FB-5D8A-4BBF-B85D-8F10FADC8C76}"/>
              </a:ext>
            </a:extLst>
          </p:cNvPr>
          <p:cNvPicPr>
            <a:picLocks noChangeAspect="1"/>
          </p:cNvPicPr>
          <p:nvPr/>
        </p:nvPicPr>
        <p:blipFill>
          <a:blip r:embed="rId2"/>
          <a:stretch>
            <a:fillRect/>
          </a:stretch>
        </p:blipFill>
        <p:spPr>
          <a:xfrm>
            <a:off x="2781500" y="428397"/>
            <a:ext cx="6282375" cy="6001205"/>
          </a:xfrm>
          <a:prstGeom prst="rect">
            <a:avLst/>
          </a:prstGeom>
        </p:spPr>
      </p:pic>
      <p:sp>
        <p:nvSpPr>
          <p:cNvPr id="6" name="矩形 5">
            <a:extLst>
              <a:ext uri="{FF2B5EF4-FFF2-40B4-BE49-F238E27FC236}">
                <a16:creationId xmlns:a16="http://schemas.microsoft.com/office/drawing/2014/main" id="{0F54BDE1-E831-4AC2-BD5B-7F560165BB2B}"/>
              </a:ext>
            </a:extLst>
          </p:cNvPr>
          <p:cNvSpPr/>
          <p:nvPr/>
        </p:nvSpPr>
        <p:spPr>
          <a:xfrm>
            <a:off x="92936" y="6400393"/>
            <a:ext cx="3312702" cy="369332"/>
          </a:xfrm>
          <a:prstGeom prst="rect">
            <a:avLst/>
          </a:prstGeom>
        </p:spPr>
        <p:txBody>
          <a:bodyPr wrap="none">
            <a:spAutoFit/>
          </a:bodyPr>
          <a:lstStyle/>
          <a:p>
            <a:r>
              <a:rPr lang="zh-TW" altLang="en-US" dirty="0"/>
              <a:t>https://arxiv.org/abs/1710.02298</a:t>
            </a:r>
          </a:p>
        </p:txBody>
      </p:sp>
    </p:spTree>
    <p:extLst>
      <p:ext uri="{BB962C8B-B14F-4D97-AF65-F5344CB8AC3E}">
        <p14:creationId xmlns:p14="http://schemas.microsoft.com/office/powerpoint/2010/main" val="13126503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F5478B-8558-4614-994F-D33821A1FC56}"/>
              </a:ext>
            </a:extLst>
          </p:cNvPr>
          <p:cNvSpPr>
            <a:spLocks noGrp="1"/>
          </p:cNvSpPr>
          <p:nvPr>
            <p:ph type="title"/>
          </p:nvPr>
        </p:nvSpPr>
        <p:spPr/>
        <p:txBody>
          <a:bodyPr/>
          <a:lstStyle/>
          <a:p>
            <a:r>
              <a:rPr lang="en-US" altLang="zh-TW" dirty="0"/>
              <a:t>Outline</a:t>
            </a:r>
            <a:endParaRPr lang="zh-TW" altLang="en-US" dirty="0"/>
          </a:p>
        </p:txBody>
      </p:sp>
      <p:graphicFrame>
        <p:nvGraphicFramePr>
          <p:cNvPr id="4" name="內容版面配置區 3">
            <a:extLst>
              <a:ext uri="{FF2B5EF4-FFF2-40B4-BE49-F238E27FC236}">
                <a16:creationId xmlns:a16="http://schemas.microsoft.com/office/drawing/2014/main" id="{46FAA5ED-CE43-4AC6-A552-BCE9607EFDE9}"/>
              </a:ext>
            </a:extLst>
          </p:cNvPr>
          <p:cNvGraphicFramePr>
            <a:graphicFrameLocks noGrp="1"/>
          </p:cNvGraphicFramePr>
          <p:nvPr>
            <p:ph idx="1"/>
            <p:extLst>
              <p:ext uri="{D42A27DB-BD31-4B8C-83A1-F6EECF244321}">
                <p14:modId xmlns:p14="http://schemas.microsoft.com/office/powerpoint/2010/main" val="66436862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DE6FE0B1-4CDC-48D5-BDB6-67038A57602C}"/>
              </a:ext>
            </a:extLst>
          </p:cNvPr>
          <p:cNvSpPr/>
          <p:nvPr/>
        </p:nvSpPr>
        <p:spPr>
          <a:xfrm>
            <a:off x="628650" y="4643772"/>
            <a:ext cx="7886700" cy="9944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728901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036BD2-7FB6-41B4-80F6-8BDF16DC7233}"/>
              </a:ext>
            </a:extLst>
          </p:cNvPr>
          <p:cNvSpPr>
            <a:spLocks noGrp="1"/>
          </p:cNvSpPr>
          <p:nvPr>
            <p:ph type="title"/>
          </p:nvPr>
        </p:nvSpPr>
        <p:spPr/>
        <p:txBody>
          <a:bodyPr/>
          <a:lstStyle/>
          <a:p>
            <a:r>
              <a:rPr lang="en-US" altLang="zh-TW" dirty="0"/>
              <a:t>Continuous Actions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33BB9E6-81E3-4F73-BA0F-7A9142087BB6}"/>
                  </a:ext>
                </a:extLst>
              </p:cNvPr>
              <p:cNvSpPr>
                <a:spLocks noGrp="1"/>
              </p:cNvSpPr>
              <p:nvPr>
                <p:ph idx="1"/>
              </p:nvPr>
            </p:nvSpPr>
            <p:spPr/>
            <p:txBody>
              <a:bodyPr/>
              <a:lstStyle/>
              <a:p>
                <a:r>
                  <a:rPr lang="en-US" altLang="zh-TW" dirty="0"/>
                  <a:t>Action </a:t>
                </a:r>
                <a14:m>
                  <m:oMath xmlns:m="http://schemas.openxmlformats.org/officeDocument/2006/math">
                    <m:r>
                      <a:rPr lang="en-US" altLang="zh-TW" b="0" i="1" smtClean="0">
                        <a:latin typeface="Cambria Math" panose="02040503050406030204" pitchFamily="18" charset="0"/>
                      </a:rPr>
                      <m:t>𝑎</m:t>
                    </m:r>
                  </m:oMath>
                </a14:m>
                <a:r>
                  <a:rPr lang="zh-TW" altLang="en-US" dirty="0"/>
                  <a:t> </a:t>
                </a:r>
                <a:r>
                  <a:rPr lang="en-US" altLang="zh-TW" dirty="0"/>
                  <a:t>is a </a:t>
                </a:r>
                <a:r>
                  <a:rPr lang="en-US" altLang="zh-TW" i="1" dirty="0"/>
                  <a:t>continuous vector</a:t>
                </a:r>
                <a:endParaRPr lang="zh-TW" altLang="en-US" i="1" dirty="0"/>
              </a:p>
            </p:txBody>
          </p:sp>
        </mc:Choice>
        <mc:Fallback xmlns="">
          <p:sp>
            <p:nvSpPr>
              <p:cNvPr id="3" name="內容版面配置區 2">
                <a:extLst>
                  <a:ext uri="{FF2B5EF4-FFF2-40B4-BE49-F238E27FC236}">
                    <a16:creationId xmlns:a16="http://schemas.microsoft.com/office/drawing/2014/main" id="{133BB9E6-81E3-4F73-BA0F-7A9142087BB6}"/>
                  </a:ext>
                </a:extLst>
              </p:cNvPr>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213C9FD-0663-4BD0-91E7-8484800CD930}"/>
                  </a:ext>
                </a:extLst>
              </p:cNvPr>
              <p:cNvSpPr txBox="1"/>
              <p:nvPr/>
            </p:nvSpPr>
            <p:spPr>
              <a:xfrm>
                <a:off x="3016408" y="2542874"/>
                <a:ext cx="3187283"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𝑎</m:t>
                      </m:r>
                      <m:r>
                        <a:rPr lang="en-US" altLang="zh-TW" sz="2800" b="0" i="1" smtClean="0">
                          <a:latin typeface="Cambria Math" panose="02040503050406030204" pitchFamily="18" charset="0"/>
                        </a:rPr>
                        <m:t>=</m:t>
                      </m:r>
                      <m:r>
                        <a:rPr lang="en-US" altLang="zh-TW" sz="2800" i="1">
                          <a:latin typeface="Cambria Math" panose="02040503050406030204" pitchFamily="18" charset="0"/>
                        </a:rPr>
                        <m:t>𝑎𝑟𝑔</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b="0" i="1" smtClean="0">
                                  <a:latin typeface="Cambria Math" panose="02040503050406030204" pitchFamily="18" charset="0"/>
                                </a:rPr>
                                <m:t>𝑎</m:t>
                              </m:r>
                            </m:lim>
                          </m:limLow>
                        </m:fName>
                        <m:e>
                          <m:r>
                            <a:rPr lang="en-US" altLang="zh-TW" sz="2800" b="0" i="1" smtClean="0">
                              <a:latin typeface="Cambria Math" panose="02040503050406030204" pitchFamily="18" charset="0"/>
                            </a:rPr>
                            <m:t>𝑄</m:t>
                          </m:r>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i="1">
                                  <a:latin typeface="Cambria Math" panose="02040503050406030204" pitchFamily="18" charset="0"/>
                                </a:rPr>
                                <m:t>,</m:t>
                              </m:r>
                              <m:r>
                                <a:rPr lang="en-US" altLang="zh-TW" sz="2800" b="0" i="1" smtClean="0">
                                  <a:latin typeface="Cambria Math" panose="02040503050406030204" pitchFamily="18" charset="0"/>
                                </a:rPr>
                                <m:t>𝑎</m:t>
                              </m:r>
                            </m:e>
                          </m:d>
                        </m:e>
                      </m:func>
                    </m:oMath>
                  </m:oMathPara>
                </a14:m>
                <a:endParaRPr lang="zh-TW" altLang="en-US" sz="2800" dirty="0"/>
              </a:p>
            </p:txBody>
          </p:sp>
        </mc:Choice>
        <mc:Fallback xmlns="">
          <p:sp>
            <p:nvSpPr>
              <p:cNvPr id="6" name="文字方塊 5">
                <a:extLst>
                  <a:ext uri="{FF2B5EF4-FFF2-40B4-BE49-F238E27FC236}">
                    <a16:creationId xmlns:a16="http://schemas.microsoft.com/office/drawing/2014/main" id="{3213C9FD-0663-4BD0-91E7-8484800CD930}"/>
                  </a:ext>
                </a:extLst>
              </p:cNvPr>
              <p:cNvSpPr txBox="1">
                <a:spLocks noRot="1" noChangeAspect="1" noMove="1" noResize="1" noEditPoints="1" noAdjustHandles="1" noChangeArrowheads="1" noChangeShapeType="1" noTextEdit="1"/>
              </p:cNvSpPr>
              <p:nvPr/>
            </p:nvSpPr>
            <p:spPr>
              <a:xfrm>
                <a:off x="3016408" y="2542874"/>
                <a:ext cx="3187283" cy="563680"/>
              </a:xfrm>
              <a:prstGeom prst="rect">
                <a:avLst/>
              </a:prstGeom>
              <a:blipFill>
                <a:blip r:embed="rId3"/>
                <a:stretch>
                  <a:fillRect/>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0D4EB3AB-431E-455E-AEC5-4F2C68980AF9}"/>
              </a:ext>
            </a:extLst>
          </p:cNvPr>
          <p:cNvSpPr txBox="1"/>
          <p:nvPr/>
        </p:nvSpPr>
        <p:spPr>
          <a:xfrm>
            <a:off x="853440" y="3429000"/>
            <a:ext cx="1544320" cy="461665"/>
          </a:xfrm>
          <a:prstGeom prst="rect">
            <a:avLst/>
          </a:prstGeom>
          <a:noFill/>
        </p:spPr>
        <p:txBody>
          <a:bodyPr wrap="square" rtlCol="0">
            <a:spAutoFit/>
          </a:bodyPr>
          <a:lstStyle/>
          <a:p>
            <a:pPr algn="ctr"/>
            <a:r>
              <a:rPr lang="en-US" altLang="zh-TW" sz="2400" b="1" i="1" u="sng" dirty="0"/>
              <a:t>Solution 1</a:t>
            </a:r>
            <a:endParaRPr lang="zh-TW" altLang="en-US" sz="2400" b="1" i="1" u="sng" dirty="0"/>
          </a:p>
        </p:txBody>
      </p:sp>
      <p:sp>
        <p:nvSpPr>
          <p:cNvPr id="8" name="文字方塊 7">
            <a:extLst>
              <a:ext uri="{FF2B5EF4-FFF2-40B4-BE49-F238E27FC236}">
                <a16:creationId xmlns:a16="http://schemas.microsoft.com/office/drawing/2014/main" id="{2569AF31-D774-4D67-A9E8-5B794C91460F}"/>
              </a:ext>
            </a:extLst>
          </p:cNvPr>
          <p:cNvSpPr txBox="1"/>
          <p:nvPr/>
        </p:nvSpPr>
        <p:spPr>
          <a:xfrm>
            <a:off x="853440" y="5156200"/>
            <a:ext cx="1544320" cy="461665"/>
          </a:xfrm>
          <a:prstGeom prst="rect">
            <a:avLst/>
          </a:prstGeom>
          <a:noFill/>
        </p:spPr>
        <p:txBody>
          <a:bodyPr wrap="square" rtlCol="0">
            <a:spAutoFit/>
          </a:bodyPr>
          <a:lstStyle/>
          <a:p>
            <a:pPr algn="ctr"/>
            <a:r>
              <a:rPr lang="en-US" altLang="zh-TW" sz="2400" b="1" i="1" u="sng" dirty="0"/>
              <a:t>Solution 2</a:t>
            </a:r>
            <a:endParaRPr lang="zh-TW" altLang="en-US" sz="2400" b="1" i="1" u="sng" dirty="0"/>
          </a:p>
        </p:txBody>
      </p:sp>
      <p:sp>
        <p:nvSpPr>
          <p:cNvPr id="9" name="文字方塊 8">
            <a:extLst>
              <a:ext uri="{FF2B5EF4-FFF2-40B4-BE49-F238E27FC236}">
                <a16:creationId xmlns:a16="http://schemas.microsoft.com/office/drawing/2014/main" id="{6909331C-10AE-4F46-B61F-2412D9692DA8}"/>
              </a:ext>
            </a:extLst>
          </p:cNvPr>
          <p:cNvSpPr txBox="1"/>
          <p:nvPr/>
        </p:nvSpPr>
        <p:spPr>
          <a:xfrm>
            <a:off x="2397760" y="5563869"/>
            <a:ext cx="6116320" cy="830997"/>
          </a:xfrm>
          <a:prstGeom prst="rect">
            <a:avLst/>
          </a:prstGeom>
          <a:noFill/>
        </p:spPr>
        <p:txBody>
          <a:bodyPr wrap="square" rtlCol="0">
            <a:spAutoFit/>
          </a:bodyPr>
          <a:lstStyle/>
          <a:p>
            <a:r>
              <a:rPr lang="en-US" altLang="zh-TW" sz="2400" dirty="0"/>
              <a:t>Using gradient ascent to solve the optimization problem.</a:t>
            </a:r>
            <a:endParaRPr lang="zh-TW" altLang="en-US" sz="2400" dirty="0"/>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8E49FDA-86C0-49E6-8787-44FB64625E17}"/>
                  </a:ext>
                </a:extLst>
              </p:cNvPr>
              <p:cNvSpPr txBox="1"/>
              <p:nvPr/>
            </p:nvSpPr>
            <p:spPr>
              <a:xfrm>
                <a:off x="2397760" y="3894558"/>
                <a:ext cx="6116320" cy="461665"/>
              </a:xfrm>
              <a:prstGeom prst="rect">
                <a:avLst/>
              </a:prstGeom>
              <a:noFill/>
            </p:spPr>
            <p:txBody>
              <a:bodyPr wrap="square" rtlCol="0">
                <a:spAutoFit/>
              </a:bodyPr>
              <a:lstStyle/>
              <a:p>
                <a:r>
                  <a:rPr lang="en-US" altLang="zh-TW" sz="2400" dirty="0"/>
                  <a:t>Sample a set of actions: </a:t>
                </a:r>
                <a14:m>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𝑁</m:t>
                            </m:r>
                          </m:sub>
                        </m:sSub>
                      </m:e>
                    </m:d>
                  </m:oMath>
                </a14:m>
                <a:endParaRPr lang="zh-TW" altLang="en-US" sz="2400" dirty="0"/>
              </a:p>
            </p:txBody>
          </p:sp>
        </mc:Choice>
        <mc:Fallback xmlns="">
          <p:sp>
            <p:nvSpPr>
              <p:cNvPr id="10" name="文字方塊 9">
                <a:extLst>
                  <a:ext uri="{FF2B5EF4-FFF2-40B4-BE49-F238E27FC236}">
                    <a16:creationId xmlns:a16="http://schemas.microsoft.com/office/drawing/2014/main" id="{B8E49FDA-86C0-49E6-8787-44FB64625E17}"/>
                  </a:ext>
                </a:extLst>
              </p:cNvPr>
              <p:cNvSpPr txBox="1">
                <a:spLocks noRot="1" noChangeAspect="1" noMove="1" noResize="1" noEditPoints="1" noAdjustHandles="1" noChangeArrowheads="1" noChangeShapeType="1" noTextEdit="1"/>
              </p:cNvSpPr>
              <p:nvPr/>
            </p:nvSpPr>
            <p:spPr>
              <a:xfrm>
                <a:off x="2397760" y="3894558"/>
                <a:ext cx="6116320" cy="461665"/>
              </a:xfrm>
              <a:prstGeom prst="rect">
                <a:avLst/>
              </a:prstGeom>
              <a:blipFill>
                <a:blip r:embed="rId4"/>
                <a:stretch>
                  <a:fillRect l="-1494" t="-10526" b="-28947"/>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4E900733-3EB8-4DF2-B3D4-23A0C3A3C1A3}"/>
              </a:ext>
            </a:extLst>
          </p:cNvPr>
          <p:cNvSpPr txBox="1"/>
          <p:nvPr/>
        </p:nvSpPr>
        <p:spPr>
          <a:xfrm>
            <a:off x="2397760" y="4414986"/>
            <a:ext cx="6116320" cy="461665"/>
          </a:xfrm>
          <a:prstGeom prst="rect">
            <a:avLst/>
          </a:prstGeom>
          <a:noFill/>
        </p:spPr>
        <p:txBody>
          <a:bodyPr wrap="square" rtlCol="0">
            <a:spAutoFit/>
          </a:bodyPr>
          <a:lstStyle/>
          <a:p>
            <a:r>
              <a:rPr lang="en-US" altLang="zh-TW" sz="2400" dirty="0"/>
              <a:t>See which action can obtain the largest Q value</a:t>
            </a:r>
            <a:endParaRPr lang="zh-TW" altLang="en-US" sz="2400" dirty="0"/>
          </a:p>
        </p:txBody>
      </p:sp>
    </p:spTree>
    <p:extLst>
      <p:ext uri="{BB962C8B-B14F-4D97-AF65-F5344CB8AC3E}">
        <p14:creationId xmlns:p14="http://schemas.microsoft.com/office/powerpoint/2010/main" val="22841585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Critic</a:t>
            </a:r>
            <a:endParaRPr lang="zh-TW" altLang="en-US" dirty="0"/>
          </a:p>
        </p:txBody>
      </p:sp>
      <p:pic>
        <p:nvPicPr>
          <p:cNvPr id="12" name="圖片 11"/>
          <p:cNvPicPr>
            <a:picLocks noChangeAspect="1"/>
          </p:cNvPicPr>
          <p:nvPr/>
        </p:nvPicPr>
        <p:blipFill>
          <a:blip r:embed="rId3"/>
          <a:stretch>
            <a:fillRect/>
          </a:stretch>
        </p:blipFill>
        <p:spPr>
          <a:xfrm>
            <a:off x="4490391" y="219572"/>
            <a:ext cx="4653609" cy="6424759"/>
          </a:xfrm>
          <a:prstGeom prst="rect">
            <a:avLst/>
          </a:prstGeom>
        </p:spPr>
      </p:pic>
      <p:pic>
        <p:nvPicPr>
          <p:cNvPr id="14" name="圖片 13"/>
          <p:cNvPicPr>
            <a:picLocks noChangeAspect="1"/>
          </p:cNvPicPr>
          <p:nvPr/>
        </p:nvPicPr>
        <p:blipFill>
          <a:blip r:embed="rId4"/>
          <a:stretch>
            <a:fillRect/>
          </a:stretch>
        </p:blipFill>
        <p:spPr>
          <a:xfrm>
            <a:off x="2147241" y="3015306"/>
            <a:ext cx="2343150" cy="3629025"/>
          </a:xfrm>
          <a:prstGeom prst="rect">
            <a:avLst/>
          </a:prstGeom>
        </p:spPr>
      </p:pic>
      <mc:AlternateContent xmlns:mc="http://schemas.openxmlformats.org/markup-compatibility/2006" xmlns:a14="http://schemas.microsoft.com/office/drawing/2010/main">
        <mc:Choice Requires="a14">
          <p:sp>
            <p:nvSpPr>
              <p:cNvPr id="15" name="文字方塊 14"/>
              <p:cNvSpPr txBox="1"/>
              <p:nvPr/>
            </p:nvSpPr>
            <p:spPr>
              <a:xfrm>
                <a:off x="58056" y="1661661"/>
                <a:ext cx="4207177"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zh-TW" altLang="en-US" sz="2400" i="1">
                              <a:latin typeface="Cambria Math" panose="02040503050406030204" pitchFamily="18" charset="0"/>
                            </a:rPr>
                            <m:t>以前的</m:t>
                          </m:r>
                          <m:r>
                            <a:rPr lang="zh-TW" altLang="en-US" sz="2400" i="1" smtClean="0">
                              <a:latin typeface="Cambria Math" panose="02040503050406030204" pitchFamily="18" charset="0"/>
                            </a:rPr>
                            <m:t>阿</m:t>
                          </m:r>
                          <m:r>
                            <a:rPr lang="zh-TW" altLang="en-US" sz="2400" i="1">
                              <a:latin typeface="Cambria Math" panose="02040503050406030204" pitchFamily="18" charset="0"/>
                            </a:rPr>
                            <m:t>光</m:t>
                          </m:r>
                        </m:sup>
                      </m:sSup>
                      <m:d>
                        <m:dPr>
                          <m:ctrlPr>
                            <a:rPr lang="en-US" altLang="zh-TW" sz="2400" b="0" i="1" smtClean="0">
                              <a:latin typeface="Cambria Math" panose="02040503050406030204" pitchFamily="18" charset="0"/>
                            </a:rPr>
                          </m:ctrlPr>
                        </m:dPr>
                        <m:e>
                          <m:r>
                            <a:rPr lang="zh-TW" altLang="en-US" sz="2400" i="1">
                              <a:latin typeface="Cambria Math" panose="02040503050406030204" pitchFamily="18" charset="0"/>
                            </a:rPr>
                            <m:t>大馬步</m:t>
                          </m:r>
                          <m:r>
                            <a:rPr lang="zh-TW" altLang="en-US" sz="2400" i="1" smtClean="0">
                              <a:latin typeface="Cambria Math" panose="02040503050406030204" pitchFamily="18" charset="0"/>
                            </a:rPr>
                            <m:t>飛</m:t>
                          </m:r>
                        </m:e>
                      </m:d>
                      <m:r>
                        <a:rPr lang="en-US" altLang="zh-TW" sz="2400" i="1">
                          <a:latin typeface="Cambria Math" panose="02040503050406030204" pitchFamily="18" charset="0"/>
                        </a:rPr>
                        <m:t>=</m:t>
                      </m:r>
                      <m:r>
                        <m:rPr>
                          <m:sty m:val="p"/>
                        </m:rPr>
                        <a:rPr lang="en-US" altLang="zh-TW" sz="2400" b="0" i="0" smtClean="0">
                          <a:latin typeface="Cambria Math" panose="02040503050406030204" pitchFamily="18" charset="0"/>
                        </a:rPr>
                        <m:t>bad</m:t>
                      </m:r>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58056" y="1661661"/>
                <a:ext cx="4207177" cy="46057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58056" y="2191183"/>
                <a:ext cx="4367478"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zh-TW" altLang="en-US" sz="2400" i="1">
                              <a:latin typeface="Cambria Math" panose="02040503050406030204" pitchFamily="18" charset="0"/>
                            </a:rPr>
                            <m:t>變強的</m:t>
                          </m:r>
                          <m:r>
                            <a:rPr lang="zh-TW" altLang="en-US" sz="2400" i="1" smtClean="0">
                              <a:latin typeface="Cambria Math" panose="02040503050406030204" pitchFamily="18" charset="0"/>
                            </a:rPr>
                            <m:t>阿</m:t>
                          </m:r>
                          <m:r>
                            <a:rPr lang="zh-TW" altLang="en-US" sz="2400" i="1">
                              <a:latin typeface="Cambria Math" panose="02040503050406030204" pitchFamily="18" charset="0"/>
                            </a:rPr>
                            <m:t>光</m:t>
                          </m:r>
                        </m:sup>
                      </m:sSup>
                      <m:d>
                        <m:dPr>
                          <m:ctrlPr>
                            <a:rPr lang="en-US" altLang="zh-TW" sz="2400" b="0" i="1" smtClean="0">
                              <a:latin typeface="Cambria Math" panose="02040503050406030204" pitchFamily="18" charset="0"/>
                            </a:rPr>
                          </m:ctrlPr>
                        </m:dPr>
                        <m:e>
                          <m:r>
                            <a:rPr lang="zh-TW" altLang="en-US" sz="2400" i="1">
                              <a:latin typeface="Cambria Math" panose="02040503050406030204" pitchFamily="18" charset="0"/>
                            </a:rPr>
                            <m:t>大馬步</m:t>
                          </m:r>
                          <m:r>
                            <a:rPr lang="zh-TW" altLang="en-US" sz="2400" i="1" smtClean="0">
                              <a:latin typeface="Cambria Math" panose="02040503050406030204" pitchFamily="18" charset="0"/>
                            </a:rPr>
                            <m:t>飛</m:t>
                          </m:r>
                        </m:e>
                      </m:d>
                      <m:r>
                        <a:rPr lang="en-US" altLang="zh-TW" sz="2400" i="1">
                          <a:latin typeface="Cambria Math" panose="02040503050406030204" pitchFamily="18" charset="0"/>
                        </a:rPr>
                        <m:t>=</m:t>
                      </m:r>
                      <m:r>
                        <m:rPr>
                          <m:sty m:val="p"/>
                        </m:rPr>
                        <a:rPr lang="en-US" altLang="zh-TW" sz="2400" b="0" i="0" smtClean="0">
                          <a:latin typeface="Cambria Math" panose="02040503050406030204" pitchFamily="18" charset="0"/>
                        </a:rPr>
                        <m:t>good</m:t>
                      </m:r>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58056" y="2191183"/>
                <a:ext cx="4367478" cy="460575"/>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965663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BE821F8B-3952-46B5-B2C5-E4FBAB456E3F}"/>
              </a:ext>
            </a:extLst>
          </p:cNvPr>
          <p:cNvSpPr/>
          <p:nvPr/>
        </p:nvSpPr>
        <p:spPr>
          <a:xfrm>
            <a:off x="4726233" y="4630705"/>
            <a:ext cx="276221" cy="8363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7036BD2-7FB6-41B4-80F6-8BDF16DC7233}"/>
              </a:ext>
            </a:extLst>
          </p:cNvPr>
          <p:cNvSpPr>
            <a:spLocks noGrp="1"/>
          </p:cNvSpPr>
          <p:nvPr>
            <p:ph type="title"/>
          </p:nvPr>
        </p:nvSpPr>
        <p:spPr/>
        <p:txBody>
          <a:bodyPr/>
          <a:lstStyle/>
          <a:p>
            <a:r>
              <a:rPr lang="en-US" altLang="zh-TW" dirty="0"/>
              <a:t>Continuous Actions</a:t>
            </a:r>
            <a:endParaRPr lang="zh-TW" altLang="en-US" dirty="0"/>
          </a:p>
        </p:txBody>
      </p:sp>
      <p:sp>
        <p:nvSpPr>
          <p:cNvPr id="7" name="文字方塊 6">
            <a:extLst>
              <a:ext uri="{FF2B5EF4-FFF2-40B4-BE49-F238E27FC236}">
                <a16:creationId xmlns:a16="http://schemas.microsoft.com/office/drawing/2014/main" id="{0D4EB3AB-431E-455E-AEC5-4F2C68980AF9}"/>
              </a:ext>
            </a:extLst>
          </p:cNvPr>
          <p:cNvSpPr txBox="1"/>
          <p:nvPr/>
        </p:nvSpPr>
        <p:spPr>
          <a:xfrm>
            <a:off x="628650" y="1825625"/>
            <a:ext cx="1544320" cy="461665"/>
          </a:xfrm>
          <a:prstGeom prst="rect">
            <a:avLst/>
          </a:prstGeom>
          <a:noFill/>
        </p:spPr>
        <p:txBody>
          <a:bodyPr wrap="square" rtlCol="0">
            <a:spAutoFit/>
          </a:bodyPr>
          <a:lstStyle/>
          <a:p>
            <a:pPr algn="ctr"/>
            <a:r>
              <a:rPr lang="en-US" altLang="zh-TW" sz="2400" b="1" i="1" u="sng" dirty="0"/>
              <a:t>Solution 3</a:t>
            </a:r>
            <a:endParaRPr lang="zh-TW" altLang="en-US" sz="2400" b="1" i="1" u="sng" dirty="0"/>
          </a:p>
        </p:txBody>
      </p:sp>
      <p:sp>
        <p:nvSpPr>
          <p:cNvPr id="12" name="文字方塊 11">
            <a:extLst>
              <a:ext uri="{FF2B5EF4-FFF2-40B4-BE49-F238E27FC236}">
                <a16:creationId xmlns:a16="http://schemas.microsoft.com/office/drawing/2014/main" id="{1FAAC587-2078-4CAE-A347-852D9A0AD2A2}"/>
              </a:ext>
            </a:extLst>
          </p:cNvPr>
          <p:cNvSpPr txBox="1"/>
          <p:nvPr/>
        </p:nvSpPr>
        <p:spPr>
          <a:xfrm>
            <a:off x="2319020" y="1825625"/>
            <a:ext cx="6116320" cy="461665"/>
          </a:xfrm>
          <a:prstGeom prst="rect">
            <a:avLst/>
          </a:prstGeom>
          <a:noFill/>
        </p:spPr>
        <p:txBody>
          <a:bodyPr wrap="square" rtlCol="0">
            <a:spAutoFit/>
          </a:bodyPr>
          <a:lstStyle/>
          <a:p>
            <a:r>
              <a:rPr lang="en-US" altLang="zh-TW" sz="2400" dirty="0"/>
              <a:t>Design a network to make the optimization easy.</a:t>
            </a:r>
            <a:endParaRPr lang="zh-TW" altLang="en-US" sz="2400" dirty="0"/>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FB2069F-FBCB-40FD-A162-51FB935A99B4}"/>
                  </a:ext>
                </a:extLst>
              </p:cNvPr>
              <p:cNvSpPr/>
              <p:nvPr/>
            </p:nvSpPr>
            <p:spPr>
              <a:xfrm>
                <a:off x="2632168" y="2971403"/>
                <a:ext cx="2077942" cy="107942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4" name="矩形 13">
                <a:extLst>
                  <a:ext uri="{FF2B5EF4-FFF2-40B4-BE49-F238E27FC236}">
                    <a16:creationId xmlns:a16="http://schemas.microsoft.com/office/drawing/2014/main" id="{2FB2069F-FBCB-40FD-A162-51FB935A99B4}"/>
                  </a:ext>
                </a:extLst>
              </p:cNvPr>
              <p:cNvSpPr>
                <a:spLocks noRot="1" noChangeAspect="1" noMove="1" noResize="1" noEditPoints="1" noAdjustHandles="1" noChangeArrowheads="1" noChangeShapeType="1" noTextEdit="1"/>
              </p:cNvSpPr>
              <p:nvPr/>
            </p:nvSpPr>
            <p:spPr>
              <a:xfrm>
                <a:off x="2632168" y="2971403"/>
                <a:ext cx="2077942" cy="1079423"/>
              </a:xfrm>
              <a:prstGeom prst="rect">
                <a:avLst/>
              </a:prstGeom>
              <a:blipFill>
                <a:blip r:embed="rId2"/>
                <a:stretch>
                  <a:fillRect/>
                </a:stretch>
              </a:blipFill>
            </p:spPr>
            <p:txBody>
              <a:bodyPr/>
              <a:lstStyle/>
              <a:p>
                <a:r>
                  <a:rPr lang="zh-TW" altLang="en-US">
                    <a:noFill/>
                  </a:rPr>
                  <a:t> </a:t>
                </a:r>
              </a:p>
            </p:txBody>
          </p:sp>
        </mc:Fallback>
      </mc:AlternateContent>
      <p:grpSp>
        <p:nvGrpSpPr>
          <p:cNvPr id="16" name="群組 15">
            <a:extLst>
              <a:ext uri="{FF2B5EF4-FFF2-40B4-BE49-F238E27FC236}">
                <a16:creationId xmlns:a16="http://schemas.microsoft.com/office/drawing/2014/main" id="{DE7154D2-D5D7-41ED-9518-CBEE59AD05E4}"/>
              </a:ext>
            </a:extLst>
          </p:cNvPr>
          <p:cNvGrpSpPr/>
          <p:nvPr/>
        </p:nvGrpSpPr>
        <p:grpSpPr>
          <a:xfrm>
            <a:off x="1466388" y="3093135"/>
            <a:ext cx="304892" cy="836329"/>
            <a:chOff x="762765" y="4282734"/>
            <a:chExt cx="304892" cy="836329"/>
          </a:xfrm>
        </p:grpSpPr>
        <p:sp>
          <p:nvSpPr>
            <p:cNvPr id="18" name="矩形 17">
              <a:extLst>
                <a:ext uri="{FF2B5EF4-FFF2-40B4-BE49-F238E27FC236}">
                  <a16:creationId xmlns:a16="http://schemas.microsoft.com/office/drawing/2014/main" id="{310BCB64-B4A8-425F-888D-38844B2E7BE0}"/>
                </a:ext>
              </a:extLst>
            </p:cNvPr>
            <p:cNvSpPr/>
            <p:nvPr/>
          </p:nvSpPr>
          <p:spPr>
            <a:xfrm>
              <a:off x="762765" y="4282734"/>
              <a:ext cx="276221" cy="8363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DBB3CD46-4E73-4563-B49A-23AC9A1647BB}"/>
                </a:ext>
              </a:extLst>
            </p:cNvPr>
            <p:cNvSpPr/>
            <p:nvPr/>
          </p:nvSpPr>
          <p:spPr>
            <a:xfrm>
              <a:off x="762765" y="4409643"/>
              <a:ext cx="304892" cy="461665"/>
            </a:xfrm>
            <a:prstGeom prst="rect">
              <a:avLst/>
            </a:prstGeom>
          </p:spPr>
          <p:txBody>
            <a:bodyPr wrap="none">
              <a:spAutoFit/>
            </a:bodyPr>
            <a:lstStyle/>
            <a:p>
              <a:r>
                <a:rPr lang="en-US" altLang="zh-TW" sz="2400" dirty="0"/>
                <a:t>s</a:t>
              </a:r>
              <a:endParaRPr lang="zh-TW" altLang="en-US" sz="2400" dirty="0"/>
            </a:p>
          </p:txBody>
        </p:sp>
      </p:grpSp>
      <p:sp>
        <p:nvSpPr>
          <p:cNvPr id="17" name="箭號: 向右 16">
            <a:extLst>
              <a:ext uri="{FF2B5EF4-FFF2-40B4-BE49-F238E27FC236}">
                <a16:creationId xmlns:a16="http://schemas.microsoft.com/office/drawing/2014/main" id="{9BA70AEF-5F60-4C28-9D61-2041FF524F0C}"/>
              </a:ext>
            </a:extLst>
          </p:cNvPr>
          <p:cNvSpPr/>
          <p:nvPr/>
        </p:nvSpPr>
        <p:spPr>
          <a:xfrm>
            <a:off x="1883587" y="3334919"/>
            <a:ext cx="674437" cy="3623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D0925502-E438-424C-98C8-85AC094261F5}"/>
              </a:ext>
            </a:extLst>
          </p:cNvPr>
          <p:cNvGrpSpPr/>
          <p:nvPr/>
        </p:nvGrpSpPr>
        <p:grpSpPr>
          <a:xfrm>
            <a:off x="5917251" y="2437467"/>
            <a:ext cx="1110808" cy="836329"/>
            <a:chOff x="762765" y="4282734"/>
            <a:chExt cx="1110808" cy="836329"/>
          </a:xfrm>
        </p:grpSpPr>
        <p:sp>
          <p:nvSpPr>
            <p:cNvPr id="21" name="矩形 20">
              <a:extLst>
                <a:ext uri="{FF2B5EF4-FFF2-40B4-BE49-F238E27FC236}">
                  <a16:creationId xmlns:a16="http://schemas.microsoft.com/office/drawing/2014/main" id="{86DF6574-EA05-46A7-A7C6-373FCB861311}"/>
                </a:ext>
              </a:extLst>
            </p:cNvPr>
            <p:cNvSpPr/>
            <p:nvPr/>
          </p:nvSpPr>
          <p:spPr>
            <a:xfrm>
              <a:off x="762765" y="4282734"/>
              <a:ext cx="276221" cy="8363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8B503DDA-8D60-4C8B-91BA-BF68821EA07A}"/>
                    </a:ext>
                  </a:extLst>
                </p:cNvPr>
                <p:cNvSpPr/>
                <p:nvPr/>
              </p:nvSpPr>
              <p:spPr>
                <a:xfrm>
                  <a:off x="1038986" y="4427666"/>
                  <a:ext cx="8345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rPr>
                          <m:t>𝜇</m:t>
                        </m:r>
                        <m:d>
                          <m:dPr>
                            <m:ctrlPr>
                              <a:rPr lang="en-US" altLang="zh-TW" sz="2400" i="1" dirty="0" smtClean="0">
                                <a:latin typeface="Cambria Math" panose="02040503050406030204" pitchFamily="18" charset="0"/>
                              </a:rPr>
                            </m:ctrlPr>
                          </m:dPr>
                          <m:e>
                            <m:r>
                              <a:rPr lang="en-US" altLang="zh-TW" sz="2400" b="0" i="1" dirty="0" smtClean="0">
                                <a:latin typeface="Cambria Math" panose="02040503050406030204" pitchFamily="18" charset="0"/>
                              </a:rPr>
                              <m:t>𝑠</m:t>
                            </m:r>
                          </m:e>
                        </m:d>
                      </m:oMath>
                    </m:oMathPara>
                  </a14:m>
                  <a:endParaRPr lang="zh-TW" altLang="en-US" sz="2400" dirty="0"/>
                </a:p>
              </p:txBody>
            </p:sp>
          </mc:Choice>
          <mc:Fallback xmlns="">
            <p:sp>
              <p:nvSpPr>
                <p:cNvPr id="22" name="矩形 21">
                  <a:extLst>
                    <a:ext uri="{FF2B5EF4-FFF2-40B4-BE49-F238E27FC236}">
                      <a16:creationId xmlns:a16="http://schemas.microsoft.com/office/drawing/2014/main" id="{8B503DDA-8D60-4C8B-91BA-BF68821EA07A}"/>
                    </a:ext>
                  </a:extLst>
                </p:cNvPr>
                <p:cNvSpPr>
                  <a:spLocks noRot="1" noChangeAspect="1" noMove="1" noResize="1" noEditPoints="1" noAdjustHandles="1" noChangeArrowheads="1" noChangeShapeType="1" noTextEdit="1"/>
                </p:cNvSpPr>
                <p:nvPr/>
              </p:nvSpPr>
              <p:spPr>
                <a:xfrm>
                  <a:off x="1038986" y="4427666"/>
                  <a:ext cx="834587" cy="461665"/>
                </a:xfrm>
                <a:prstGeom prst="rect">
                  <a:avLst/>
                </a:prstGeom>
                <a:blipFill>
                  <a:blip r:embed="rId3"/>
                  <a:stretch>
                    <a:fillRect b="-9333"/>
                  </a:stretch>
                </a:blipFill>
              </p:spPr>
              <p:txBody>
                <a:bodyPr/>
                <a:lstStyle/>
                <a:p>
                  <a:r>
                    <a:rPr lang="zh-TW" altLang="en-US">
                      <a:noFill/>
                    </a:rPr>
                    <a:t> </a:t>
                  </a:r>
                </a:p>
              </p:txBody>
            </p:sp>
          </mc:Fallback>
        </mc:AlternateContent>
      </p:grpSp>
      <p:sp>
        <p:nvSpPr>
          <p:cNvPr id="23" name="矩形 22">
            <a:extLst>
              <a:ext uri="{FF2B5EF4-FFF2-40B4-BE49-F238E27FC236}">
                <a16:creationId xmlns:a16="http://schemas.microsoft.com/office/drawing/2014/main" id="{AFCF25AD-C3C6-4ECF-8CC2-5C4EE1D59410}"/>
              </a:ext>
            </a:extLst>
          </p:cNvPr>
          <p:cNvSpPr/>
          <p:nvPr/>
        </p:nvSpPr>
        <p:spPr>
          <a:xfrm>
            <a:off x="5881904" y="3357238"/>
            <a:ext cx="806137" cy="836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6F290FA-5426-40B4-A38C-3D597CFE80D4}"/>
              </a:ext>
            </a:extLst>
          </p:cNvPr>
          <p:cNvSpPr/>
          <p:nvPr/>
        </p:nvSpPr>
        <p:spPr>
          <a:xfrm>
            <a:off x="5873788" y="4291253"/>
            <a:ext cx="259932" cy="2822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E2F2C690-3119-4EA6-AB26-661C06457013}"/>
                  </a:ext>
                </a:extLst>
              </p:cNvPr>
              <p:cNvSpPr/>
              <p:nvPr/>
            </p:nvSpPr>
            <p:spPr>
              <a:xfrm>
                <a:off x="6636285" y="3531290"/>
                <a:ext cx="8345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TW" sz="2400" i="1" dirty="0" smtClean="0">
                          <a:latin typeface="Cambria Math" panose="02040503050406030204" pitchFamily="18" charset="0"/>
                          <a:ea typeface="Cambria Math" panose="02040503050406030204" pitchFamily="18" charset="0"/>
                        </a:rPr>
                        <m:t>Σ</m:t>
                      </m:r>
                      <m:d>
                        <m:dPr>
                          <m:ctrlPr>
                            <a:rPr lang="en-US" altLang="zh-TW" sz="2400" i="1" dirty="0" smtClean="0">
                              <a:latin typeface="Cambria Math" panose="02040503050406030204" pitchFamily="18" charset="0"/>
                            </a:rPr>
                          </m:ctrlPr>
                        </m:dPr>
                        <m:e>
                          <m:r>
                            <a:rPr lang="en-US" altLang="zh-TW" sz="2400" b="0" i="1" dirty="0" smtClean="0">
                              <a:latin typeface="Cambria Math" panose="02040503050406030204" pitchFamily="18" charset="0"/>
                            </a:rPr>
                            <m:t>𝑠</m:t>
                          </m:r>
                        </m:e>
                      </m:d>
                    </m:oMath>
                  </m:oMathPara>
                </a14:m>
                <a:endParaRPr lang="zh-TW" altLang="en-US" sz="2400" dirty="0"/>
              </a:p>
            </p:txBody>
          </p:sp>
        </mc:Choice>
        <mc:Fallback xmlns="">
          <p:sp>
            <p:nvSpPr>
              <p:cNvPr id="25" name="矩形 24">
                <a:extLst>
                  <a:ext uri="{FF2B5EF4-FFF2-40B4-BE49-F238E27FC236}">
                    <a16:creationId xmlns:a16="http://schemas.microsoft.com/office/drawing/2014/main" id="{E2F2C690-3119-4EA6-AB26-661C06457013}"/>
                  </a:ext>
                </a:extLst>
              </p:cNvPr>
              <p:cNvSpPr>
                <a:spLocks noRot="1" noChangeAspect="1" noMove="1" noResize="1" noEditPoints="1" noAdjustHandles="1" noChangeArrowheads="1" noChangeShapeType="1" noTextEdit="1"/>
              </p:cNvSpPr>
              <p:nvPr/>
            </p:nvSpPr>
            <p:spPr>
              <a:xfrm>
                <a:off x="6636285" y="3531290"/>
                <a:ext cx="834587"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32FED25D-1124-4F46-AF67-BCE8DE38A471}"/>
                  </a:ext>
                </a:extLst>
              </p:cNvPr>
              <p:cNvSpPr/>
              <p:nvPr/>
            </p:nvSpPr>
            <p:spPr>
              <a:xfrm>
                <a:off x="6193472" y="4201565"/>
                <a:ext cx="8601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Cambria Math" panose="02040503050406030204" pitchFamily="18" charset="0"/>
                        </a:rPr>
                        <m:t>𝑉</m:t>
                      </m:r>
                      <m:d>
                        <m:dPr>
                          <m:ctrlPr>
                            <a:rPr lang="en-US" altLang="zh-TW" sz="2400" i="1" dirty="0" smtClean="0">
                              <a:latin typeface="Cambria Math" panose="02040503050406030204" pitchFamily="18" charset="0"/>
                            </a:rPr>
                          </m:ctrlPr>
                        </m:dPr>
                        <m:e>
                          <m:r>
                            <a:rPr lang="en-US" altLang="zh-TW" sz="2400" b="0" i="1" dirty="0" smtClean="0">
                              <a:latin typeface="Cambria Math" panose="02040503050406030204" pitchFamily="18" charset="0"/>
                            </a:rPr>
                            <m:t>𝑠</m:t>
                          </m:r>
                        </m:e>
                      </m:d>
                    </m:oMath>
                  </m:oMathPara>
                </a14:m>
                <a:endParaRPr lang="zh-TW" altLang="en-US" sz="2400" dirty="0"/>
              </a:p>
            </p:txBody>
          </p:sp>
        </mc:Choice>
        <mc:Fallback xmlns="">
          <p:sp>
            <p:nvSpPr>
              <p:cNvPr id="26" name="矩形 25">
                <a:extLst>
                  <a:ext uri="{FF2B5EF4-FFF2-40B4-BE49-F238E27FC236}">
                    <a16:creationId xmlns:a16="http://schemas.microsoft.com/office/drawing/2014/main" id="{32FED25D-1124-4F46-AF67-BCE8DE38A471}"/>
                  </a:ext>
                </a:extLst>
              </p:cNvPr>
              <p:cNvSpPr>
                <a:spLocks noRot="1" noChangeAspect="1" noMove="1" noResize="1" noEditPoints="1" noAdjustHandles="1" noChangeArrowheads="1" noChangeShapeType="1" noTextEdit="1"/>
              </p:cNvSpPr>
              <p:nvPr/>
            </p:nvSpPr>
            <p:spPr>
              <a:xfrm>
                <a:off x="6193472" y="4201565"/>
                <a:ext cx="860107" cy="461665"/>
              </a:xfrm>
              <a:prstGeom prst="rect">
                <a:avLst/>
              </a:prstGeom>
              <a:blipFill>
                <a:blip r:embed="rId5"/>
                <a:stretch>
                  <a:fillRect/>
                </a:stretch>
              </a:blipFill>
            </p:spPr>
            <p:txBody>
              <a:bodyPr/>
              <a:lstStyle/>
              <a:p>
                <a:r>
                  <a:rPr lang="zh-TW" altLang="en-US">
                    <a:noFill/>
                  </a:rPr>
                  <a:t> </a:t>
                </a:r>
              </a:p>
            </p:txBody>
          </p:sp>
        </mc:Fallback>
      </mc:AlternateContent>
      <p:cxnSp>
        <p:nvCxnSpPr>
          <p:cNvPr id="5" name="直線單箭頭接點 4">
            <a:extLst>
              <a:ext uri="{FF2B5EF4-FFF2-40B4-BE49-F238E27FC236}">
                <a16:creationId xmlns:a16="http://schemas.microsoft.com/office/drawing/2014/main" id="{007BA64B-0A54-41E9-B6E6-3F0F1A17652A}"/>
              </a:ext>
            </a:extLst>
          </p:cNvPr>
          <p:cNvCxnSpPr>
            <a:cxnSpLocks/>
            <a:endCxn id="21" idx="1"/>
          </p:cNvCxnSpPr>
          <p:nvPr/>
        </p:nvCxnSpPr>
        <p:spPr>
          <a:xfrm flipV="1">
            <a:off x="4710110" y="2855632"/>
            <a:ext cx="1207141" cy="479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2474088B-9C62-40AC-896E-6811319FB7BC}"/>
              </a:ext>
            </a:extLst>
          </p:cNvPr>
          <p:cNvCxnSpPr>
            <a:cxnSpLocks/>
            <a:stCxn id="14" idx="3"/>
            <a:endCxn id="23" idx="1"/>
          </p:cNvCxnSpPr>
          <p:nvPr/>
        </p:nvCxnSpPr>
        <p:spPr>
          <a:xfrm>
            <a:off x="4710110" y="3511115"/>
            <a:ext cx="1171794" cy="2642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36D296E9-1B22-4245-A7D3-0A49C8689A23}"/>
              </a:ext>
            </a:extLst>
          </p:cNvPr>
          <p:cNvCxnSpPr>
            <a:cxnSpLocks/>
            <a:endCxn id="24" idx="1"/>
          </p:cNvCxnSpPr>
          <p:nvPr/>
        </p:nvCxnSpPr>
        <p:spPr>
          <a:xfrm>
            <a:off x="4710110" y="3637127"/>
            <a:ext cx="1163678" cy="7952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25244B6-FED6-4255-AA87-9D04C6DC8225}"/>
              </a:ext>
            </a:extLst>
          </p:cNvPr>
          <p:cNvSpPr/>
          <p:nvPr/>
        </p:nvSpPr>
        <p:spPr>
          <a:xfrm rot="5400000">
            <a:off x="1205107" y="5138519"/>
            <a:ext cx="276221" cy="8363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3C6715A5-C03F-4172-A937-EC1842524AAE}"/>
              </a:ext>
            </a:extLst>
          </p:cNvPr>
          <p:cNvSpPr/>
          <p:nvPr/>
        </p:nvSpPr>
        <p:spPr>
          <a:xfrm>
            <a:off x="3916770" y="4624484"/>
            <a:ext cx="276221" cy="8363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F71C3EE2-D98C-4CD1-AEC1-626872206AA3}"/>
                  </a:ext>
                </a:extLst>
              </p:cNvPr>
              <p:cNvSpPr txBox="1"/>
              <p:nvPr/>
            </p:nvSpPr>
            <p:spPr>
              <a:xfrm>
                <a:off x="1921" y="4762514"/>
                <a:ext cx="6283051" cy="4900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𝑄</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i="1">
                              <a:latin typeface="Cambria Math" panose="02040503050406030204" pitchFamily="18" charset="0"/>
                            </a:rPr>
                            <m:t>,</m:t>
                          </m:r>
                          <m:r>
                            <a:rPr lang="en-US" altLang="zh-TW" sz="2400" b="0" i="1" smtClean="0">
                              <a:latin typeface="Cambria Math" panose="02040503050406030204" pitchFamily="18" charset="0"/>
                            </a:rPr>
                            <m:t>𝑎</m:t>
                          </m:r>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d>
                            <m:dPr>
                              <m:ctrlPr>
                                <a:rPr lang="en-US" altLang="zh-TW" sz="2400" i="1" dirty="0">
                                  <a:latin typeface="Cambria Math" panose="02040503050406030204" pitchFamily="18" charset="0"/>
                                </a:rPr>
                              </m:ctrlPr>
                            </m:dPr>
                            <m:e>
                              <m:r>
                                <a:rPr lang="en-US" altLang="zh-TW" sz="2400" i="1" dirty="0">
                                  <a:latin typeface="Cambria Math" panose="02040503050406030204" pitchFamily="18" charset="0"/>
                                </a:rPr>
                                <m:t>𝑎</m:t>
                              </m:r>
                              <m:r>
                                <a:rPr lang="en-US" altLang="zh-TW" sz="2400" i="1" dirty="0">
                                  <a:latin typeface="Cambria Math" panose="02040503050406030204" pitchFamily="18" charset="0"/>
                                </a:rPr>
                                <m:t>−</m:t>
                              </m:r>
                              <m:r>
                                <a:rPr lang="zh-TW" altLang="en-US" sz="2400" i="1" dirty="0">
                                  <a:latin typeface="Cambria Math" panose="02040503050406030204" pitchFamily="18" charset="0"/>
                                </a:rPr>
                                <m:t>𝜇</m:t>
                              </m:r>
                              <m:d>
                                <m:dPr>
                                  <m:ctrlPr>
                                    <a:rPr lang="en-US" altLang="zh-TW" sz="2400" i="1" dirty="0">
                                      <a:latin typeface="Cambria Math" panose="02040503050406030204" pitchFamily="18" charset="0"/>
                                    </a:rPr>
                                  </m:ctrlPr>
                                </m:dPr>
                                <m:e>
                                  <m:r>
                                    <a:rPr lang="en-US" altLang="zh-TW" sz="2400" i="1" dirty="0">
                                      <a:latin typeface="Cambria Math" panose="02040503050406030204" pitchFamily="18" charset="0"/>
                                    </a:rPr>
                                    <m:t>𝑠</m:t>
                                  </m:r>
                                </m:e>
                              </m:d>
                            </m:e>
                          </m:d>
                        </m:e>
                        <m:sup>
                          <m:r>
                            <a:rPr lang="en-US" altLang="zh-TW" sz="2400" b="0" i="1" smtClean="0">
                              <a:latin typeface="Cambria Math" panose="02040503050406030204" pitchFamily="18" charset="0"/>
                            </a:rPr>
                            <m:t>𝑇</m:t>
                          </m:r>
                        </m:sup>
                      </m:sSup>
                      <m:r>
                        <m:rPr>
                          <m:sty m:val="p"/>
                        </m:rPr>
                        <a:rPr lang="el-GR" altLang="zh-TW" sz="2400" i="1" dirty="0">
                          <a:latin typeface="Cambria Math" panose="02040503050406030204" pitchFamily="18" charset="0"/>
                          <a:ea typeface="Cambria Math" panose="02040503050406030204" pitchFamily="18" charset="0"/>
                        </a:rPr>
                        <m:t>Σ</m:t>
                      </m:r>
                      <m:d>
                        <m:dPr>
                          <m:ctrlPr>
                            <a:rPr lang="en-US" altLang="zh-TW" sz="2400" i="1" dirty="0">
                              <a:latin typeface="Cambria Math" panose="02040503050406030204" pitchFamily="18" charset="0"/>
                            </a:rPr>
                          </m:ctrlPr>
                        </m:dPr>
                        <m:e>
                          <m:r>
                            <a:rPr lang="en-US" altLang="zh-TW" sz="2400" i="1" dirty="0">
                              <a:latin typeface="Cambria Math" panose="02040503050406030204" pitchFamily="18" charset="0"/>
                            </a:rPr>
                            <m:t>𝑠</m:t>
                          </m:r>
                        </m:e>
                      </m:d>
                      <m:d>
                        <m:dPr>
                          <m:ctrlPr>
                            <a:rPr lang="en-US" altLang="zh-TW" sz="2400" i="1" dirty="0" smtClean="0">
                              <a:latin typeface="Cambria Math" panose="02040503050406030204" pitchFamily="18" charset="0"/>
                            </a:rPr>
                          </m:ctrlPr>
                        </m:dPr>
                        <m:e>
                          <m:r>
                            <a:rPr lang="en-US" altLang="zh-TW" sz="2400" b="0" i="1" dirty="0" smtClean="0">
                              <a:latin typeface="Cambria Math" panose="02040503050406030204" pitchFamily="18" charset="0"/>
                            </a:rPr>
                            <m:t>𝑎</m:t>
                          </m:r>
                          <m:r>
                            <a:rPr lang="en-US" altLang="zh-TW" sz="2400" b="0" i="1" dirty="0" smtClean="0">
                              <a:latin typeface="Cambria Math" panose="02040503050406030204" pitchFamily="18" charset="0"/>
                            </a:rPr>
                            <m:t>−</m:t>
                          </m:r>
                          <m:r>
                            <a:rPr lang="zh-TW" altLang="en-US" sz="2400" i="1" dirty="0">
                              <a:latin typeface="Cambria Math" panose="02040503050406030204" pitchFamily="18" charset="0"/>
                            </a:rPr>
                            <m:t>𝜇</m:t>
                          </m:r>
                          <m:d>
                            <m:dPr>
                              <m:ctrlPr>
                                <a:rPr lang="en-US" altLang="zh-TW" sz="2400" i="1" dirty="0">
                                  <a:latin typeface="Cambria Math" panose="02040503050406030204" pitchFamily="18" charset="0"/>
                                </a:rPr>
                              </m:ctrlPr>
                            </m:dPr>
                            <m:e>
                              <m:r>
                                <a:rPr lang="en-US" altLang="zh-TW" sz="2400" i="1" dirty="0">
                                  <a:latin typeface="Cambria Math" panose="02040503050406030204" pitchFamily="18" charset="0"/>
                                </a:rPr>
                                <m:t>𝑠</m:t>
                              </m:r>
                            </m:e>
                          </m:d>
                        </m:e>
                      </m:d>
                      <m:r>
                        <a:rPr lang="en-US" altLang="zh-TW" sz="2400" b="0" i="1" smtClean="0">
                          <a:latin typeface="Cambria Math" panose="02040503050406030204" pitchFamily="18" charset="0"/>
                        </a:rPr>
                        <m:t>+</m:t>
                      </m:r>
                      <m:r>
                        <a:rPr lang="en-US" altLang="zh-TW" sz="2400" i="1" dirty="0">
                          <a:latin typeface="Cambria Math" panose="02040503050406030204" pitchFamily="18" charset="0"/>
                          <a:ea typeface="Cambria Math" panose="02040503050406030204" pitchFamily="18" charset="0"/>
                        </a:rPr>
                        <m:t>𝑉</m:t>
                      </m:r>
                      <m:d>
                        <m:dPr>
                          <m:ctrlPr>
                            <a:rPr lang="en-US" altLang="zh-TW" sz="2400" i="1" dirty="0">
                              <a:latin typeface="Cambria Math" panose="02040503050406030204" pitchFamily="18" charset="0"/>
                            </a:rPr>
                          </m:ctrlPr>
                        </m:dPr>
                        <m:e>
                          <m:r>
                            <a:rPr lang="en-US" altLang="zh-TW" sz="2400" i="1" dirty="0">
                              <a:latin typeface="Cambria Math" panose="02040503050406030204" pitchFamily="18" charset="0"/>
                            </a:rPr>
                            <m:t>𝑠</m:t>
                          </m:r>
                        </m:e>
                      </m:d>
                    </m:oMath>
                  </m:oMathPara>
                </a14:m>
                <a:endParaRPr lang="zh-TW" altLang="en-US" sz="2400" dirty="0"/>
              </a:p>
            </p:txBody>
          </p:sp>
        </mc:Choice>
        <mc:Fallback xmlns="">
          <p:sp>
            <p:nvSpPr>
              <p:cNvPr id="37" name="文字方塊 36">
                <a:extLst>
                  <a:ext uri="{FF2B5EF4-FFF2-40B4-BE49-F238E27FC236}">
                    <a16:creationId xmlns:a16="http://schemas.microsoft.com/office/drawing/2014/main" id="{F71C3EE2-D98C-4CD1-AEC1-626872206AA3}"/>
                  </a:ext>
                </a:extLst>
              </p:cNvPr>
              <p:cNvSpPr txBox="1">
                <a:spLocks noRot="1" noChangeAspect="1" noMove="1" noResize="1" noEditPoints="1" noAdjustHandles="1" noChangeArrowheads="1" noChangeShapeType="1" noTextEdit="1"/>
              </p:cNvSpPr>
              <p:nvPr/>
            </p:nvSpPr>
            <p:spPr>
              <a:xfrm>
                <a:off x="1921" y="4762514"/>
                <a:ext cx="6283051" cy="490006"/>
              </a:xfrm>
              <a:prstGeom prst="rect">
                <a:avLst/>
              </a:prstGeom>
              <a:blipFill>
                <a:blip r:embed="rId6"/>
                <a:stretch>
                  <a:fillRect/>
                </a:stretch>
              </a:blipFill>
            </p:spPr>
            <p:txBody>
              <a:bodyPr/>
              <a:lstStyle/>
              <a:p>
                <a:r>
                  <a:rPr lang="zh-TW" altLang="en-US">
                    <a:noFill/>
                  </a:rPr>
                  <a:t> </a:t>
                </a:r>
              </a:p>
            </p:txBody>
          </p:sp>
        </mc:Fallback>
      </mc:AlternateContent>
      <p:sp>
        <p:nvSpPr>
          <p:cNvPr id="43" name="矩形 42">
            <a:extLst>
              <a:ext uri="{FF2B5EF4-FFF2-40B4-BE49-F238E27FC236}">
                <a16:creationId xmlns:a16="http://schemas.microsoft.com/office/drawing/2014/main" id="{DE9DE3C5-6147-4E1C-B610-B986266674C9}"/>
              </a:ext>
            </a:extLst>
          </p:cNvPr>
          <p:cNvSpPr/>
          <p:nvPr/>
        </p:nvSpPr>
        <p:spPr>
          <a:xfrm rot="5400000">
            <a:off x="2356585" y="5138519"/>
            <a:ext cx="276221" cy="8363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17355C6-B02B-4081-BDE0-B6191CD852C5}"/>
              </a:ext>
            </a:extLst>
          </p:cNvPr>
          <p:cNvSpPr/>
          <p:nvPr/>
        </p:nvSpPr>
        <p:spPr>
          <a:xfrm>
            <a:off x="3040646" y="5821467"/>
            <a:ext cx="806137" cy="836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63D4DB98-D357-496B-A7E1-A7EF3F3D7507}"/>
                  </a:ext>
                </a:extLst>
              </p:cNvPr>
              <p:cNvSpPr txBox="1"/>
              <p:nvPr/>
            </p:nvSpPr>
            <p:spPr>
              <a:xfrm>
                <a:off x="5807347" y="5775238"/>
                <a:ext cx="2878352"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i="1">
                          <a:latin typeface="Cambria Math" panose="02040503050406030204" pitchFamily="18" charset="0"/>
                        </a:rPr>
                        <m:t>𝑎𝑟𝑔</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b="0" i="1" smtClean="0">
                                  <a:latin typeface="Cambria Math" panose="02040503050406030204" pitchFamily="18" charset="0"/>
                                </a:rPr>
                                <m:t>𝑎</m:t>
                              </m:r>
                            </m:lim>
                          </m:limLow>
                        </m:fName>
                        <m:e>
                          <m:r>
                            <a:rPr lang="en-US" altLang="zh-TW" sz="2800" b="0" i="1" smtClean="0">
                              <a:latin typeface="Cambria Math" panose="02040503050406030204" pitchFamily="18" charset="0"/>
                            </a:rPr>
                            <m:t>𝑄</m:t>
                          </m:r>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i="1">
                                  <a:latin typeface="Cambria Math" panose="02040503050406030204" pitchFamily="18" charset="0"/>
                                </a:rPr>
                                <m:t>,</m:t>
                              </m:r>
                              <m:r>
                                <a:rPr lang="en-US" altLang="zh-TW" sz="2800" b="0" i="1" smtClean="0">
                                  <a:latin typeface="Cambria Math" panose="02040503050406030204" pitchFamily="18" charset="0"/>
                                </a:rPr>
                                <m:t>𝑎</m:t>
                              </m:r>
                            </m:e>
                          </m:d>
                        </m:e>
                      </m:func>
                    </m:oMath>
                  </m:oMathPara>
                </a14:m>
                <a:endParaRPr lang="zh-TW" altLang="en-US" sz="2800" dirty="0"/>
              </a:p>
            </p:txBody>
          </p:sp>
        </mc:Choice>
        <mc:Fallback xmlns="">
          <p:sp>
            <p:nvSpPr>
              <p:cNvPr id="49" name="文字方塊 48">
                <a:extLst>
                  <a:ext uri="{FF2B5EF4-FFF2-40B4-BE49-F238E27FC236}">
                    <a16:creationId xmlns:a16="http://schemas.microsoft.com/office/drawing/2014/main" id="{63D4DB98-D357-496B-A7E1-A7EF3F3D7507}"/>
                  </a:ext>
                </a:extLst>
              </p:cNvPr>
              <p:cNvSpPr txBox="1">
                <a:spLocks noRot="1" noChangeAspect="1" noMove="1" noResize="1" noEditPoints="1" noAdjustHandles="1" noChangeArrowheads="1" noChangeShapeType="1" noTextEdit="1"/>
              </p:cNvSpPr>
              <p:nvPr/>
            </p:nvSpPr>
            <p:spPr>
              <a:xfrm>
                <a:off x="5807347" y="5775238"/>
                <a:ext cx="2878352" cy="56368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EDC2F5F1-92DC-4F3A-A547-A0A862E71C64}"/>
                  </a:ext>
                </a:extLst>
              </p:cNvPr>
              <p:cNvSpPr/>
              <p:nvPr/>
            </p:nvSpPr>
            <p:spPr>
              <a:xfrm>
                <a:off x="5089330" y="5739738"/>
                <a:ext cx="8345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dirty="0" smtClean="0">
                          <a:solidFill>
                            <a:srgbClr val="FF0000"/>
                          </a:solidFill>
                          <a:latin typeface="Cambria Math" panose="02040503050406030204" pitchFamily="18" charset="0"/>
                        </a:rPr>
                        <m:t>𝜇</m:t>
                      </m:r>
                      <m:d>
                        <m:dPr>
                          <m:ctrlPr>
                            <a:rPr lang="en-US" altLang="zh-TW" sz="2400" i="1" dirty="0">
                              <a:solidFill>
                                <a:srgbClr val="FF0000"/>
                              </a:solidFill>
                              <a:latin typeface="Cambria Math" panose="02040503050406030204" pitchFamily="18" charset="0"/>
                            </a:rPr>
                          </m:ctrlPr>
                        </m:dPr>
                        <m:e>
                          <m:r>
                            <a:rPr lang="en-US" altLang="zh-TW" sz="2400" i="1" dirty="0">
                              <a:solidFill>
                                <a:srgbClr val="FF0000"/>
                              </a:solidFill>
                              <a:latin typeface="Cambria Math" panose="02040503050406030204" pitchFamily="18" charset="0"/>
                            </a:rPr>
                            <m:t>𝑠</m:t>
                          </m:r>
                        </m:e>
                      </m:d>
                    </m:oMath>
                  </m:oMathPara>
                </a14:m>
                <a:endParaRPr lang="zh-TW" altLang="en-US" sz="2400" dirty="0">
                  <a:solidFill>
                    <a:srgbClr val="FF0000"/>
                  </a:solidFill>
                </a:endParaRPr>
              </a:p>
            </p:txBody>
          </p:sp>
        </mc:Choice>
        <mc:Fallback xmlns="">
          <p:sp>
            <p:nvSpPr>
              <p:cNvPr id="50" name="矩形 49">
                <a:extLst>
                  <a:ext uri="{FF2B5EF4-FFF2-40B4-BE49-F238E27FC236}">
                    <a16:creationId xmlns:a16="http://schemas.microsoft.com/office/drawing/2014/main" id="{EDC2F5F1-92DC-4F3A-A547-A0A862E71C64}"/>
                  </a:ext>
                </a:extLst>
              </p:cNvPr>
              <p:cNvSpPr>
                <a:spLocks noRot="1" noChangeAspect="1" noMove="1" noResize="1" noEditPoints="1" noAdjustHandles="1" noChangeArrowheads="1" noChangeShapeType="1" noTextEdit="1"/>
              </p:cNvSpPr>
              <p:nvPr/>
            </p:nvSpPr>
            <p:spPr>
              <a:xfrm>
                <a:off x="5089330" y="5739738"/>
                <a:ext cx="834587" cy="461665"/>
              </a:xfrm>
              <a:prstGeom prst="rect">
                <a:avLst/>
              </a:prstGeom>
              <a:blipFill>
                <a:blip r:embed="rId8"/>
                <a:stretch>
                  <a:fillRect b="-9333"/>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88FB5416-9918-458F-BEF5-626BCB7049ED}"/>
              </a:ext>
            </a:extLst>
          </p:cNvPr>
          <p:cNvSpPr txBox="1"/>
          <p:nvPr/>
        </p:nvSpPr>
        <p:spPr>
          <a:xfrm>
            <a:off x="7124392" y="2582399"/>
            <a:ext cx="1214827"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vector</a:t>
            </a:r>
            <a:endParaRPr lang="zh-TW" altLang="en-US" sz="2400" dirty="0"/>
          </a:p>
        </p:txBody>
      </p:sp>
      <p:sp>
        <p:nvSpPr>
          <p:cNvPr id="32" name="文字方塊 31">
            <a:extLst>
              <a:ext uri="{FF2B5EF4-FFF2-40B4-BE49-F238E27FC236}">
                <a16:creationId xmlns:a16="http://schemas.microsoft.com/office/drawing/2014/main" id="{84A66FFB-BB9D-431E-9EE6-6B0D21CE364C}"/>
              </a:ext>
            </a:extLst>
          </p:cNvPr>
          <p:cNvSpPr txBox="1"/>
          <p:nvPr/>
        </p:nvSpPr>
        <p:spPr>
          <a:xfrm>
            <a:off x="7555539" y="3527978"/>
            <a:ext cx="1214827"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matrix</a:t>
            </a:r>
            <a:endParaRPr lang="zh-TW" altLang="en-US" sz="2400" dirty="0"/>
          </a:p>
        </p:txBody>
      </p:sp>
      <p:sp>
        <p:nvSpPr>
          <p:cNvPr id="33" name="文字方塊 32">
            <a:extLst>
              <a:ext uri="{FF2B5EF4-FFF2-40B4-BE49-F238E27FC236}">
                <a16:creationId xmlns:a16="http://schemas.microsoft.com/office/drawing/2014/main" id="{05A94AED-F46A-4726-BE83-A5B1E7B75691}"/>
              </a:ext>
            </a:extLst>
          </p:cNvPr>
          <p:cNvSpPr txBox="1"/>
          <p:nvPr/>
        </p:nvSpPr>
        <p:spPr>
          <a:xfrm>
            <a:off x="7028059" y="4211467"/>
            <a:ext cx="1214827"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scalar</a:t>
            </a:r>
            <a:endParaRPr lang="zh-TW" altLang="en-US" sz="2400" dirty="0"/>
          </a:p>
        </p:txBody>
      </p:sp>
      <p:grpSp>
        <p:nvGrpSpPr>
          <p:cNvPr id="9" name="群組 8">
            <a:extLst>
              <a:ext uri="{FF2B5EF4-FFF2-40B4-BE49-F238E27FC236}">
                <a16:creationId xmlns:a16="http://schemas.microsoft.com/office/drawing/2014/main" id="{5306B841-4541-4C20-B5B2-1AA3E55CE9A9}"/>
              </a:ext>
            </a:extLst>
          </p:cNvPr>
          <p:cNvGrpSpPr/>
          <p:nvPr/>
        </p:nvGrpSpPr>
        <p:grpSpPr>
          <a:xfrm>
            <a:off x="699886" y="3837050"/>
            <a:ext cx="276221" cy="1096110"/>
            <a:chOff x="666018" y="3820116"/>
            <a:chExt cx="276221" cy="1096110"/>
          </a:xfrm>
        </p:grpSpPr>
        <p:sp>
          <p:nvSpPr>
            <p:cNvPr id="34" name="矩形 33">
              <a:extLst>
                <a:ext uri="{FF2B5EF4-FFF2-40B4-BE49-F238E27FC236}">
                  <a16:creationId xmlns:a16="http://schemas.microsoft.com/office/drawing/2014/main" id="{9F5CDCF9-25A5-4B3A-B12C-C2B450FC49FB}"/>
                </a:ext>
              </a:extLst>
            </p:cNvPr>
            <p:cNvSpPr/>
            <p:nvPr/>
          </p:nvSpPr>
          <p:spPr>
            <a:xfrm>
              <a:off x="666018" y="3820116"/>
              <a:ext cx="276221" cy="8363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5DB8D0E8-121F-4A26-9AD8-436AC2DBDC42}"/>
                </a:ext>
              </a:extLst>
            </p:cNvPr>
            <p:cNvCxnSpPr>
              <a:cxnSpLocks/>
            </p:cNvCxnSpPr>
            <p:nvPr/>
          </p:nvCxnSpPr>
          <p:spPr>
            <a:xfrm flipV="1">
              <a:off x="804128" y="4673132"/>
              <a:ext cx="0" cy="2430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直線單箭頭接點 35">
            <a:extLst>
              <a:ext uri="{FF2B5EF4-FFF2-40B4-BE49-F238E27FC236}">
                <a16:creationId xmlns:a16="http://schemas.microsoft.com/office/drawing/2014/main" id="{8CDD2C75-70C3-403F-92A5-68B2812E48E8}"/>
              </a:ext>
            </a:extLst>
          </p:cNvPr>
          <p:cNvCxnSpPr>
            <a:cxnSpLocks/>
            <a:endCxn id="38" idx="1"/>
          </p:cNvCxnSpPr>
          <p:nvPr/>
        </p:nvCxnSpPr>
        <p:spPr>
          <a:xfrm flipH="1">
            <a:off x="1343217" y="5219635"/>
            <a:ext cx="534212" cy="198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7BA80F5-DA9B-49EE-877B-F8F1CA130985}"/>
              </a:ext>
            </a:extLst>
          </p:cNvPr>
          <p:cNvCxnSpPr>
            <a:cxnSpLocks/>
            <a:endCxn id="43" idx="1"/>
          </p:cNvCxnSpPr>
          <p:nvPr/>
        </p:nvCxnSpPr>
        <p:spPr>
          <a:xfrm flipH="1">
            <a:off x="2494695" y="5236078"/>
            <a:ext cx="135298" cy="1824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95B902D5-54EE-431F-B5C5-983ED89C750B}"/>
              </a:ext>
            </a:extLst>
          </p:cNvPr>
          <p:cNvCxnSpPr>
            <a:cxnSpLocks/>
          </p:cNvCxnSpPr>
          <p:nvPr/>
        </p:nvCxnSpPr>
        <p:spPr>
          <a:xfrm flipH="1">
            <a:off x="3443715" y="5239646"/>
            <a:ext cx="0" cy="560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678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8" grpId="0" animBg="1"/>
      <p:bldP spid="39" grpId="0" animBg="1"/>
      <p:bldP spid="37" grpId="0"/>
      <p:bldP spid="43" grpId="0" animBg="1"/>
      <p:bldP spid="48" grpId="0" animBg="1"/>
      <p:bldP spid="49" grpId="0"/>
      <p:bldP spid="50" grpId="0"/>
      <p:bldP spid="3" grpId="0" animBg="1"/>
      <p:bldP spid="32"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79A799-0B4E-4157-BE4B-2E4426E7016C}"/>
              </a:ext>
            </a:extLst>
          </p:cNvPr>
          <p:cNvSpPr>
            <a:spLocks noGrp="1"/>
          </p:cNvSpPr>
          <p:nvPr>
            <p:ph type="title"/>
          </p:nvPr>
        </p:nvSpPr>
        <p:spPr/>
        <p:txBody>
          <a:bodyPr/>
          <a:lstStyle/>
          <a:p>
            <a:endParaRPr lang="zh-TW" altLang="en-US"/>
          </a:p>
        </p:txBody>
      </p:sp>
      <p:pic>
        <p:nvPicPr>
          <p:cNvPr id="5" name="Deep Reinforcement Learning for Robotic Manipulation">
            <a:hlinkClick r:id="" action="ppaction://media"/>
            <a:extLst>
              <a:ext uri="{FF2B5EF4-FFF2-40B4-BE49-F238E27FC236}">
                <a16:creationId xmlns:a16="http://schemas.microsoft.com/office/drawing/2014/main" id="{DDC5478B-7F59-4250-AE0F-518BE856EE3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4056" y="1253331"/>
            <a:ext cx="7735888" cy="4351338"/>
          </a:xfrm>
        </p:spPr>
      </p:pic>
      <p:sp>
        <p:nvSpPr>
          <p:cNvPr id="4" name="矩形 3">
            <a:extLst>
              <a:ext uri="{FF2B5EF4-FFF2-40B4-BE49-F238E27FC236}">
                <a16:creationId xmlns:a16="http://schemas.microsoft.com/office/drawing/2014/main" id="{C150F3AB-677B-46A9-8177-B4C5C0C12401}"/>
              </a:ext>
            </a:extLst>
          </p:cNvPr>
          <p:cNvSpPr/>
          <p:nvPr/>
        </p:nvSpPr>
        <p:spPr>
          <a:xfrm>
            <a:off x="1463158" y="5828397"/>
            <a:ext cx="6017142" cy="369332"/>
          </a:xfrm>
          <a:prstGeom prst="rect">
            <a:avLst/>
          </a:prstGeom>
        </p:spPr>
        <p:txBody>
          <a:bodyPr wrap="square">
            <a:spAutoFit/>
          </a:bodyPr>
          <a:lstStyle/>
          <a:p>
            <a:pPr algn="ctr"/>
            <a:r>
              <a:rPr lang="zh-TW" altLang="en-US" dirty="0"/>
              <a:t>https://www.youtube.com/watch?v=ZhsEKTo7V04</a:t>
            </a:r>
          </a:p>
        </p:txBody>
      </p:sp>
    </p:spTree>
    <p:extLst>
      <p:ext uri="{BB962C8B-B14F-4D97-AF65-F5344CB8AC3E}">
        <p14:creationId xmlns:p14="http://schemas.microsoft.com/office/powerpoint/2010/main" val="5425198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985854-812C-49AD-8F1A-00305BB75229}"/>
              </a:ext>
            </a:extLst>
          </p:cNvPr>
          <p:cNvSpPr>
            <a:spLocks noGrp="1"/>
          </p:cNvSpPr>
          <p:nvPr>
            <p:ph type="title"/>
          </p:nvPr>
        </p:nvSpPr>
        <p:spPr/>
        <p:txBody>
          <a:bodyPr/>
          <a:lstStyle/>
          <a:p>
            <a:r>
              <a:rPr lang="en-US" altLang="zh-TW" dirty="0"/>
              <a:t>Continuous Actions</a:t>
            </a:r>
            <a:endParaRPr lang="zh-TW" altLang="en-US" dirty="0"/>
          </a:p>
        </p:txBody>
      </p:sp>
      <p:sp>
        <p:nvSpPr>
          <p:cNvPr id="5" name="文字方塊 4">
            <a:extLst>
              <a:ext uri="{FF2B5EF4-FFF2-40B4-BE49-F238E27FC236}">
                <a16:creationId xmlns:a16="http://schemas.microsoft.com/office/drawing/2014/main" id="{28D37B12-DC33-4331-A2B3-4A3E363CF347}"/>
              </a:ext>
            </a:extLst>
          </p:cNvPr>
          <p:cNvSpPr txBox="1"/>
          <p:nvPr/>
        </p:nvSpPr>
        <p:spPr>
          <a:xfrm>
            <a:off x="628650" y="1825625"/>
            <a:ext cx="1544320" cy="461665"/>
          </a:xfrm>
          <a:prstGeom prst="rect">
            <a:avLst/>
          </a:prstGeom>
          <a:noFill/>
        </p:spPr>
        <p:txBody>
          <a:bodyPr wrap="square" rtlCol="0">
            <a:spAutoFit/>
          </a:bodyPr>
          <a:lstStyle/>
          <a:p>
            <a:pPr algn="ctr"/>
            <a:r>
              <a:rPr lang="en-US" altLang="zh-TW" sz="2400" b="1" i="1" u="sng" dirty="0"/>
              <a:t>Solution 4</a:t>
            </a:r>
            <a:endParaRPr lang="zh-TW" altLang="en-US" sz="2400" b="1" i="1" u="sng" dirty="0"/>
          </a:p>
        </p:txBody>
      </p:sp>
      <p:sp>
        <p:nvSpPr>
          <p:cNvPr id="6" name="文字方塊 5">
            <a:extLst>
              <a:ext uri="{FF2B5EF4-FFF2-40B4-BE49-F238E27FC236}">
                <a16:creationId xmlns:a16="http://schemas.microsoft.com/office/drawing/2014/main" id="{0FA52DE5-9EC8-43C1-9061-DDF44E2CF9F1}"/>
              </a:ext>
            </a:extLst>
          </p:cNvPr>
          <p:cNvSpPr txBox="1"/>
          <p:nvPr/>
        </p:nvSpPr>
        <p:spPr>
          <a:xfrm>
            <a:off x="2319020" y="1825625"/>
            <a:ext cx="6116320" cy="461665"/>
          </a:xfrm>
          <a:prstGeom prst="rect">
            <a:avLst/>
          </a:prstGeom>
          <a:noFill/>
        </p:spPr>
        <p:txBody>
          <a:bodyPr wrap="square" rtlCol="0">
            <a:spAutoFit/>
          </a:bodyPr>
          <a:lstStyle/>
          <a:p>
            <a:r>
              <a:rPr lang="en-US" altLang="zh-TW" sz="2400" dirty="0"/>
              <a:t>Don’t use Q-learning </a:t>
            </a:r>
            <a:endParaRPr lang="zh-TW" altLang="en-US" sz="2400" dirty="0"/>
          </a:p>
        </p:txBody>
      </p:sp>
      <p:sp>
        <p:nvSpPr>
          <p:cNvPr id="7" name="橢圓 6">
            <a:extLst>
              <a:ext uri="{FF2B5EF4-FFF2-40B4-BE49-F238E27FC236}">
                <a16:creationId xmlns:a16="http://schemas.microsoft.com/office/drawing/2014/main" id="{4C86AB1C-46FF-44BA-99D8-61F89BC85915}"/>
              </a:ext>
            </a:extLst>
          </p:cNvPr>
          <p:cNvSpPr/>
          <p:nvPr/>
        </p:nvSpPr>
        <p:spPr>
          <a:xfrm>
            <a:off x="1824091" y="2635801"/>
            <a:ext cx="3268857" cy="2721835"/>
          </a:xfrm>
          <a:prstGeom prst="ellipse">
            <a:avLst/>
          </a:prstGeom>
          <a:noFill/>
          <a:ln w="5715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95733AE6-CD3C-424C-9288-18BE1AFAC3D6}"/>
              </a:ext>
            </a:extLst>
          </p:cNvPr>
          <p:cNvSpPr/>
          <p:nvPr/>
        </p:nvSpPr>
        <p:spPr>
          <a:xfrm>
            <a:off x="4235166" y="2668596"/>
            <a:ext cx="3256699" cy="2732381"/>
          </a:xfrm>
          <a:prstGeom prst="ellipse">
            <a:avLst/>
          </a:prstGeom>
          <a:noFill/>
          <a:ln w="5715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BD8CBBB1-B755-459B-AD83-8FC3C0762B47}"/>
              </a:ext>
            </a:extLst>
          </p:cNvPr>
          <p:cNvSpPr txBox="1"/>
          <p:nvPr/>
        </p:nvSpPr>
        <p:spPr>
          <a:xfrm>
            <a:off x="1824091" y="3788362"/>
            <a:ext cx="2467429" cy="523220"/>
          </a:xfrm>
          <a:prstGeom prst="rect">
            <a:avLst/>
          </a:prstGeom>
          <a:noFill/>
        </p:spPr>
        <p:txBody>
          <a:bodyPr wrap="square" rtlCol="0">
            <a:spAutoFit/>
          </a:bodyPr>
          <a:lstStyle/>
          <a:p>
            <a:pPr algn="ctr"/>
            <a:r>
              <a:rPr lang="en-US" altLang="zh-TW" sz="2800" dirty="0"/>
              <a:t>Policy-based</a:t>
            </a:r>
            <a:endParaRPr lang="zh-TW" altLang="en-US" sz="2800" dirty="0"/>
          </a:p>
        </p:txBody>
      </p:sp>
      <p:sp>
        <p:nvSpPr>
          <p:cNvPr id="10" name="文字方塊 9">
            <a:extLst>
              <a:ext uri="{FF2B5EF4-FFF2-40B4-BE49-F238E27FC236}">
                <a16:creationId xmlns:a16="http://schemas.microsoft.com/office/drawing/2014/main" id="{CD10550E-20CC-48C7-A911-8C58D51A1330}"/>
              </a:ext>
            </a:extLst>
          </p:cNvPr>
          <p:cNvSpPr txBox="1"/>
          <p:nvPr/>
        </p:nvSpPr>
        <p:spPr>
          <a:xfrm>
            <a:off x="5009499" y="3796656"/>
            <a:ext cx="2467429" cy="523220"/>
          </a:xfrm>
          <a:prstGeom prst="rect">
            <a:avLst/>
          </a:prstGeom>
          <a:noFill/>
        </p:spPr>
        <p:txBody>
          <a:bodyPr wrap="square" rtlCol="0">
            <a:spAutoFit/>
          </a:bodyPr>
          <a:lstStyle/>
          <a:p>
            <a:pPr algn="ctr"/>
            <a:r>
              <a:rPr lang="en-US" altLang="zh-TW" sz="2800" dirty="0"/>
              <a:t>Value-based</a:t>
            </a:r>
            <a:endParaRPr lang="zh-TW" altLang="en-US" sz="2800" dirty="0"/>
          </a:p>
        </p:txBody>
      </p:sp>
      <p:sp>
        <p:nvSpPr>
          <p:cNvPr id="11" name="文字方塊 10">
            <a:extLst>
              <a:ext uri="{FF2B5EF4-FFF2-40B4-BE49-F238E27FC236}">
                <a16:creationId xmlns:a16="http://schemas.microsoft.com/office/drawing/2014/main" id="{96810B34-3BA3-4364-BF99-053990B1B585}"/>
              </a:ext>
            </a:extLst>
          </p:cNvPr>
          <p:cNvSpPr txBox="1"/>
          <p:nvPr/>
        </p:nvSpPr>
        <p:spPr>
          <a:xfrm>
            <a:off x="475864" y="5556594"/>
            <a:ext cx="2916668" cy="523220"/>
          </a:xfrm>
          <a:prstGeom prst="rect">
            <a:avLst/>
          </a:prstGeom>
          <a:noFill/>
        </p:spPr>
        <p:txBody>
          <a:bodyPr wrap="square" rtlCol="0">
            <a:spAutoFit/>
          </a:bodyPr>
          <a:lstStyle/>
          <a:p>
            <a:pPr algn="ctr"/>
            <a:r>
              <a:rPr lang="en-US" altLang="zh-TW" sz="2800" dirty="0">
                <a:solidFill>
                  <a:srgbClr val="0000FF"/>
                </a:solidFill>
              </a:rPr>
              <a:t>Learning an Actor</a:t>
            </a:r>
            <a:endParaRPr lang="zh-TW" altLang="en-US" sz="2800" dirty="0">
              <a:solidFill>
                <a:srgbClr val="0000FF"/>
              </a:solidFill>
            </a:endParaRPr>
          </a:p>
        </p:txBody>
      </p:sp>
      <p:sp>
        <p:nvSpPr>
          <p:cNvPr id="12" name="文字方塊 11">
            <a:extLst>
              <a:ext uri="{FF2B5EF4-FFF2-40B4-BE49-F238E27FC236}">
                <a16:creationId xmlns:a16="http://schemas.microsoft.com/office/drawing/2014/main" id="{4F2045FF-7727-4E17-9FB0-17A1A1C7BA94}"/>
              </a:ext>
            </a:extLst>
          </p:cNvPr>
          <p:cNvSpPr txBox="1"/>
          <p:nvPr/>
        </p:nvSpPr>
        <p:spPr>
          <a:xfrm>
            <a:off x="5809717" y="5543896"/>
            <a:ext cx="3077379" cy="523220"/>
          </a:xfrm>
          <a:prstGeom prst="rect">
            <a:avLst/>
          </a:prstGeom>
          <a:noFill/>
        </p:spPr>
        <p:txBody>
          <a:bodyPr wrap="square" rtlCol="0">
            <a:spAutoFit/>
          </a:bodyPr>
          <a:lstStyle/>
          <a:p>
            <a:pPr algn="ctr"/>
            <a:r>
              <a:rPr lang="en-US" altLang="zh-TW" sz="2800" dirty="0">
                <a:solidFill>
                  <a:srgbClr val="0000FF"/>
                </a:solidFill>
              </a:rPr>
              <a:t>Learning a Critic</a:t>
            </a:r>
            <a:endParaRPr lang="zh-TW" altLang="en-US" sz="2800" dirty="0">
              <a:solidFill>
                <a:srgbClr val="0000FF"/>
              </a:solidFill>
            </a:endParaRPr>
          </a:p>
        </p:txBody>
      </p:sp>
      <p:sp>
        <p:nvSpPr>
          <p:cNvPr id="13" name="文字方塊 12">
            <a:extLst>
              <a:ext uri="{FF2B5EF4-FFF2-40B4-BE49-F238E27FC236}">
                <a16:creationId xmlns:a16="http://schemas.microsoft.com/office/drawing/2014/main" id="{A3BD94E5-932B-44BD-B8F7-48E71F2AA8F5}"/>
              </a:ext>
            </a:extLst>
          </p:cNvPr>
          <p:cNvSpPr txBox="1"/>
          <p:nvPr/>
        </p:nvSpPr>
        <p:spPr>
          <a:xfrm>
            <a:off x="3451458" y="5567083"/>
            <a:ext cx="2569028" cy="523220"/>
          </a:xfrm>
          <a:prstGeom prst="rect">
            <a:avLst/>
          </a:prstGeom>
          <a:noFill/>
        </p:spPr>
        <p:txBody>
          <a:bodyPr wrap="square" rtlCol="0">
            <a:spAutoFit/>
          </a:bodyPr>
          <a:lstStyle/>
          <a:p>
            <a:pPr algn="ctr"/>
            <a:r>
              <a:rPr lang="en-US" altLang="zh-TW" sz="2800" dirty="0">
                <a:solidFill>
                  <a:srgbClr val="0000FF"/>
                </a:solidFill>
              </a:rPr>
              <a:t>Actor + Critic</a:t>
            </a:r>
            <a:endParaRPr lang="zh-TW" altLang="en-US" sz="2800" dirty="0">
              <a:solidFill>
                <a:srgbClr val="0000FF"/>
              </a:solidFill>
            </a:endParaRPr>
          </a:p>
        </p:txBody>
      </p:sp>
      <p:cxnSp>
        <p:nvCxnSpPr>
          <p:cNvPr id="14" name="直線單箭頭接點 13">
            <a:extLst>
              <a:ext uri="{FF2B5EF4-FFF2-40B4-BE49-F238E27FC236}">
                <a16:creationId xmlns:a16="http://schemas.microsoft.com/office/drawing/2014/main" id="{DB5354ED-1F09-4638-9F45-D0AC6B3427F4}"/>
              </a:ext>
            </a:extLst>
          </p:cNvPr>
          <p:cNvCxnSpPr>
            <a:cxnSpLocks/>
          </p:cNvCxnSpPr>
          <p:nvPr/>
        </p:nvCxnSpPr>
        <p:spPr>
          <a:xfrm>
            <a:off x="6307214" y="4483831"/>
            <a:ext cx="851126" cy="107276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E2049526-2A92-43C8-A0C6-9FFE202514F6}"/>
              </a:ext>
            </a:extLst>
          </p:cNvPr>
          <p:cNvCxnSpPr/>
          <p:nvPr/>
        </p:nvCxnSpPr>
        <p:spPr>
          <a:xfrm flipH="1">
            <a:off x="2145373" y="4420468"/>
            <a:ext cx="904080" cy="111395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6747642-260A-4B34-AD09-3FE83CD1D0DB}"/>
              </a:ext>
            </a:extLst>
          </p:cNvPr>
          <p:cNvCxnSpPr>
            <a:cxnSpLocks/>
          </p:cNvCxnSpPr>
          <p:nvPr/>
        </p:nvCxnSpPr>
        <p:spPr>
          <a:xfrm>
            <a:off x="4616432" y="4225476"/>
            <a:ext cx="75801" cy="138701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7E64FDB1-E73C-43A3-9D8E-50368432BDDC}"/>
              </a:ext>
            </a:extLst>
          </p:cNvPr>
          <p:cNvSpPr txBox="1"/>
          <p:nvPr/>
        </p:nvSpPr>
        <p:spPr>
          <a:xfrm>
            <a:off x="3392532" y="6002389"/>
            <a:ext cx="2805068" cy="461665"/>
          </a:xfrm>
          <a:prstGeom prst="rect">
            <a:avLst/>
          </a:prstGeom>
          <a:noFill/>
        </p:spPr>
        <p:txBody>
          <a:bodyPr wrap="square" rtlCol="0">
            <a:spAutoFit/>
          </a:bodyPr>
          <a:lstStyle/>
          <a:p>
            <a:pPr algn="ctr"/>
            <a:r>
              <a:rPr lang="en-US" altLang="zh-TW" sz="2400" dirty="0">
                <a:solidFill>
                  <a:srgbClr val="FF0000"/>
                </a:solidFill>
              </a:rPr>
              <a:t>(Next Lecture)</a:t>
            </a:r>
            <a:endParaRPr lang="zh-TW" altLang="en-US" sz="2400" dirty="0">
              <a:solidFill>
                <a:srgbClr val="FF0000"/>
              </a:solidFill>
            </a:endParaRPr>
          </a:p>
        </p:txBody>
      </p:sp>
    </p:spTree>
    <p:extLst>
      <p:ext uri="{BB962C8B-B14F-4D97-AF65-F5344CB8AC3E}">
        <p14:creationId xmlns:p14="http://schemas.microsoft.com/office/powerpoint/2010/main" val="26827486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2" grpId="0"/>
      <p:bldP spid="13"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1D6978-1E4A-444E-8867-05B31D8C44D5}"/>
              </a:ext>
            </a:extLst>
          </p:cNvPr>
          <p:cNvSpPr>
            <a:spLocks noGrp="1"/>
          </p:cNvSpPr>
          <p:nvPr>
            <p:ph type="title"/>
          </p:nvPr>
        </p:nvSpPr>
        <p:spPr/>
        <p:txBody>
          <a:bodyPr/>
          <a:lstStyle/>
          <a:p>
            <a:r>
              <a:rPr lang="en-US" altLang="zh-TW" dirty="0"/>
              <a:t>Acknowledgement </a:t>
            </a:r>
            <a:endParaRPr lang="zh-TW" altLang="en-US" dirty="0"/>
          </a:p>
        </p:txBody>
      </p:sp>
      <p:sp>
        <p:nvSpPr>
          <p:cNvPr id="3" name="內容版面配置區 2">
            <a:extLst>
              <a:ext uri="{FF2B5EF4-FFF2-40B4-BE49-F238E27FC236}">
                <a16:creationId xmlns:a16="http://schemas.microsoft.com/office/drawing/2014/main" id="{78DEE0AD-FEEF-4CD1-B5E4-4612238E6808}"/>
              </a:ext>
            </a:extLst>
          </p:cNvPr>
          <p:cNvSpPr>
            <a:spLocks noGrp="1"/>
          </p:cNvSpPr>
          <p:nvPr>
            <p:ph idx="1"/>
          </p:nvPr>
        </p:nvSpPr>
        <p:spPr/>
        <p:txBody>
          <a:bodyPr/>
          <a:lstStyle/>
          <a:p>
            <a:r>
              <a:rPr lang="zh-TW" altLang="en-US" dirty="0"/>
              <a:t>感謝林雨新同學發現投影片上的錯字</a:t>
            </a:r>
          </a:p>
        </p:txBody>
      </p:sp>
    </p:spTree>
    <p:extLst>
      <p:ext uri="{BB962C8B-B14F-4D97-AF65-F5344CB8AC3E}">
        <p14:creationId xmlns:p14="http://schemas.microsoft.com/office/powerpoint/2010/main" val="236865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a:t>How to estimate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b="1" dirty="0"/>
                  <a:t>Monte-Carlo (MC) based approach</a:t>
                </a:r>
              </a:p>
              <a:p>
                <a:pPr lvl="1"/>
                <a:r>
                  <a:rPr lang="en-US" altLang="zh-TW" dirty="0"/>
                  <a:t>The critic watches </a:t>
                </a:r>
                <a14:m>
                  <m:oMath xmlns:m="http://schemas.openxmlformats.org/officeDocument/2006/math">
                    <m:r>
                      <a:rPr lang="zh-TW" altLang="en-US" i="1">
                        <a:latin typeface="Cambria Math" panose="02040503050406030204" pitchFamily="18" charset="0"/>
                      </a:rPr>
                      <m:t>𝜋</m:t>
                    </m:r>
                  </m:oMath>
                </a14:m>
                <a:r>
                  <a:rPr lang="zh-TW" altLang="en-US" dirty="0"/>
                  <a:t> </a:t>
                </a:r>
                <a:r>
                  <a:rPr lang="en-US" altLang="zh-TW" dirty="0"/>
                  <a:t>playing the game</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493486" y="3004457"/>
                <a:ext cx="3628571" cy="461665"/>
              </a:xfrm>
              <a:prstGeom prst="rect">
                <a:avLst/>
              </a:prstGeom>
              <a:noFill/>
            </p:spPr>
            <p:txBody>
              <a:bodyPr wrap="square" rtlCol="0">
                <a:spAutoFit/>
              </a:bodyPr>
              <a:lstStyle/>
              <a:p>
                <a:r>
                  <a:rPr lang="en-US" altLang="zh-TW" sz="2400" dirty="0"/>
                  <a:t>After seeing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𝑎</m:t>
                        </m:r>
                      </m:sub>
                    </m:sSub>
                  </m:oMath>
                </a14:m>
                <a:r>
                  <a:rPr lang="en-US" altLang="zh-TW" sz="2400" dirty="0"/>
                  <a:t>,</a:t>
                </a:r>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493486" y="3004457"/>
                <a:ext cx="3628571" cy="461665"/>
              </a:xfrm>
              <a:prstGeom prst="rect">
                <a:avLst/>
              </a:prstGeom>
              <a:blipFill>
                <a:blip r:embed="rId4"/>
                <a:stretch>
                  <a:fillRect l="-268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628650" y="3466122"/>
                <a:ext cx="3885292" cy="830997"/>
              </a:xfrm>
              <a:prstGeom prst="rect">
                <a:avLst/>
              </a:prstGeom>
              <a:noFill/>
            </p:spPr>
            <p:txBody>
              <a:bodyPr wrap="square" rtlCol="0">
                <a:spAutoFit/>
              </a:bodyPr>
              <a:lstStyle/>
              <a:p>
                <a:r>
                  <a:rPr lang="en-US" altLang="zh-TW" sz="2400" dirty="0"/>
                  <a:t>Until the end of the episode, the cumulated reward is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𝑎</m:t>
                        </m:r>
                      </m:sub>
                    </m:sSub>
                  </m:oMath>
                </a14:m>
                <a:r>
                  <a:rPr lang="en-US" altLang="zh-TW" sz="2400" dirty="0"/>
                  <a:t> </a:t>
                </a:r>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628650" y="3466122"/>
                <a:ext cx="3885292" cy="830997"/>
              </a:xfrm>
              <a:prstGeom prst="rect">
                <a:avLst/>
              </a:prstGeom>
              <a:blipFill>
                <a:blip r:embed="rId5"/>
                <a:stretch>
                  <a:fillRect l="-2355" t="-5882" r="-157"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493486" y="4653469"/>
                <a:ext cx="3628571" cy="461665"/>
              </a:xfrm>
              <a:prstGeom prst="rect">
                <a:avLst/>
              </a:prstGeom>
              <a:noFill/>
            </p:spPr>
            <p:txBody>
              <a:bodyPr wrap="square" rtlCol="0">
                <a:spAutoFit/>
              </a:bodyPr>
              <a:lstStyle/>
              <a:p>
                <a:r>
                  <a:rPr lang="en-US" altLang="zh-TW" sz="2400" dirty="0"/>
                  <a:t>After seeing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𝑏</m:t>
                        </m:r>
                      </m:sub>
                    </m:sSub>
                  </m:oMath>
                </a14:m>
                <a:r>
                  <a:rPr lang="en-US" altLang="zh-TW" sz="2400" dirty="0"/>
                  <a:t>,</a:t>
                </a:r>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93486" y="4653469"/>
                <a:ext cx="3628571" cy="461665"/>
              </a:xfrm>
              <a:prstGeom prst="rect">
                <a:avLst/>
              </a:prstGeom>
              <a:blipFill>
                <a:blip r:embed="rId6"/>
                <a:stretch>
                  <a:fillRect l="-268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628650" y="5115134"/>
                <a:ext cx="3885292" cy="830997"/>
              </a:xfrm>
              <a:prstGeom prst="rect">
                <a:avLst/>
              </a:prstGeom>
              <a:noFill/>
            </p:spPr>
            <p:txBody>
              <a:bodyPr wrap="square" rtlCol="0">
                <a:spAutoFit/>
              </a:bodyPr>
              <a:lstStyle/>
              <a:p>
                <a:r>
                  <a:rPr lang="en-US" altLang="zh-TW" sz="2400" dirty="0"/>
                  <a:t>Until the end of the episode, the cumulated reward is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𝑏</m:t>
                        </m:r>
                      </m:sub>
                    </m:sSub>
                  </m:oMath>
                </a14:m>
                <a:r>
                  <a:rPr lang="en-US" altLang="zh-TW" sz="2400" dirty="0"/>
                  <a:t> </a:t>
                </a:r>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28650" y="5115134"/>
                <a:ext cx="3885292" cy="830997"/>
              </a:xfrm>
              <a:prstGeom prst="rect">
                <a:avLst/>
              </a:prstGeom>
              <a:blipFill>
                <a:blip r:embed="rId7"/>
                <a:stretch>
                  <a:fillRect l="-2355" t="-5882" r="-157" b="-16176"/>
                </a:stretch>
              </a:blipFill>
            </p:spPr>
            <p:txBody>
              <a:bodyPr/>
              <a:lstStyle/>
              <a:p>
                <a:r>
                  <a:rPr lang="zh-TW" altLang="en-US">
                    <a:noFill/>
                  </a:rPr>
                  <a:t> </a:t>
                </a:r>
              </a:p>
            </p:txBody>
          </p:sp>
        </mc:Fallback>
      </mc:AlternateContent>
      <p:cxnSp>
        <p:nvCxnSpPr>
          <p:cNvPr id="11" name="直線單箭頭接點 10"/>
          <p:cNvCxnSpPr>
            <a:cxnSpLocks/>
          </p:cNvCxnSpPr>
          <p:nvPr/>
        </p:nvCxnSpPr>
        <p:spPr>
          <a:xfrm>
            <a:off x="6448041" y="3815179"/>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6781033" y="3563142"/>
                <a:ext cx="11734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e>
                      </m:d>
                    </m:oMath>
                  </m:oMathPara>
                </a14:m>
                <a:endParaRPr lang="zh-TW"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6781033" y="3563142"/>
                <a:ext cx="1173463" cy="46166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14160" y="3114525"/>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5714160" y="3114525"/>
                <a:ext cx="820965" cy="1358900"/>
              </a:xfrm>
              <a:prstGeom prst="rect">
                <a:avLst/>
              </a:prstGeom>
              <a:blipFill>
                <a:blip r:embed="rId9"/>
                <a:stretch>
                  <a:fillRect/>
                </a:stretch>
              </a:blipFill>
            </p:spPr>
            <p:txBody>
              <a:bodyPr/>
              <a:lstStyle/>
              <a:p>
                <a:r>
                  <a:rPr lang="zh-TW" altLang="en-US">
                    <a:noFill/>
                  </a:rPr>
                  <a:t> </a:t>
                </a:r>
              </a:p>
            </p:txBody>
          </p:sp>
        </mc:Fallback>
      </mc:AlternateContent>
      <p:cxnSp>
        <p:nvCxnSpPr>
          <p:cNvPr id="18" name="直線單箭頭接點 17"/>
          <p:cNvCxnSpPr>
            <a:cxnSpLocks/>
          </p:cNvCxnSpPr>
          <p:nvPr/>
        </p:nvCxnSpPr>
        <p:spPr>
          <a:xfrm>
            <a:off x="5322275" y="3793973"/>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4917166" y="3338832"/>
            <a:ext cx="542008" cy="910282"/>
            <a:chOff x="4892122" y="3228766"/>
            <a:chExt cx="542008" cy="910282"/>
          </a:xfrm>
        </p:grpSpPr>
        <p:sp>
          <p:nvSpPr>
            <p:cNvPr id="8" name="矩形 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p:cNvSpPr/>
                <p:nvPr/>
              </p:nvSpPr>
              <p:spPr>
                <a:xfrm>
                  <a:off x="4892122" y="3453073"/>
                  <a:ext cx="5420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4892122" y="3453073"/>
                  <a:ext cx="542008" cy="461665"/>
                </a:xfrm>
                <a:prstGeom prst="rect">
                  <a:avLst/>
                </a:prstGeom>
                <a:blipFill>
                  <a:blip r:embed="rId10"/>
                  <a:stretch>
                    <a:fillRect/>
                  </a:stretch>
                </a:blipFill>
              </p:spPr>
              <p:txBody>
                <a:bodyPr/>
                <a:lstStyle/>
                <a:p>
                  <a:r>
                    <a:rPr lang="zh-TW" altLang="en-US">
                      <a:noFill/>
                    </a:rPr>
                    <a:t> </a:t>
                  </a:r>
                </a:p>
              </p:txBody>
            </p:sp>
          </mc:Fallback>
        </mc:AlternateContent>
      </p:grpSp>
      <p:cxnSp>
        <p:nvCxnSpPr>
          <p:cNvPr id="20" name="直線單箭頭接點 19"/>
          <p:cNvCxnSpPr>
            <a:cxnSpLocks/>
          </p:cNvCxnSpPr>
          <p:nvPr/>
        </p:nvCxnSpPr>
        <p:spPr>
          <a:xfrm>
            <a:off x="7815034" y="3823001"/>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8148026" y="3563138"/>
                <a:ext cx="588816" cy="461665"/>
              </a:xfrm>
              <a:prstGeom prst="rect">
                <a:avLst/>
              </a:prstGeom>
            </p:spPr>
            <p:txBody>
              <a:bodyPr wrap="none">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𝑎</m:t>
                        </m:r>
                      </m:sub>
                    </m:sSub>
                  </m:oMath>
                </a14:m>
                <a:r>
                  <a:rPr lang="en-US" altLang="zh-TW" sz="2400" dirty="0"/>
                  <a:t> </a:t>
                </a:r>
                <a:endParaRPr lang="zh-TW"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8148026" y="3563138"/>
                <a:ext cx="588816" cy="461665"/>
              </a:xfrm>
              <a:prstGeom prst="rect">
                <a:avLst/>
              </a:prstGeom>
              <a:blipFill>
                <a:blip r:embed="rId11"/>
                <a:stretch>
                  <a:fillRect l="-3125"/>
                </a:stretch>
              </a:blipFill>
            </p:spPr>
            <p:txBody>
              <a:bodyPr/>
              <a:lstStyle/>
              <a:p>
                <a:r>
                  <a:rPr lang="zh-TW" altLang="en-US">
                    <a:noFill/>
                  </a:rPr>
                  <a:t> </a:t>
                </a:r>
              </a:p>
            </p:txBody>
          </p:sp>
        </mc:Fallback>
      </mc:AlternateContent>
      <p:cxnSp>
        <p:nvCxnSpPr>
          <p:cNvPr id="22" name="直線單箭頭接點 21"/>
          <p:cNvCxnSpPr>
            <a:cxnSpLocks/>
          </p:cNvCxnSpPr>
          <p:nvPr/>
        </p:nvCxnSpPr>
        <p:spPr>
          <a:xfrm>
            <a:off x="6448041" y="5534149"/>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6781033" y="5282112"/>
                <a:ext cx="12425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𝑏</m:t>
                              </m:r>
                            </m:sub>
                          </m:sSub>
                          <m:r>
                            <m:rPr>
                              <m:nor/>
                            </m:rPr>
                            <a:rPr lang="zh-TW" altLang="en-US" sz="2400" dirty="0"/>
                            <m:t> </m:t>
                          </m:r>
                        </m:e>
                      </m:d>
                    </m:oMath>
                  </m:oMathPara>
                </a14:m>
                <a:endParaRPr lang="zh-TW"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6781033" y="5282112"/>
                <a:ext cx="1242584" cy="461665"/>
              </a:xfrm>
              <a:prstGeom prst="rect">
                <a:avLst/>
              </a:prstGeom>
              <a:blipFill>
                <a:blip r:embed="rId12"/>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714160" y="4833495"/>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5714160" y="4833495"/>
                <a:ext cx="820965" cy="1358900"/>
              </a:xfrm>
              <a:prstGeom prst="rect">
                <a:avLst/>
              </a:prstGeom>
              <a:blipFill>
                <a:blip r:embed="rId13"/>
                <a:stretch>
                  <a:fillRect/>
                </a:stretch>
              </a:blipFill>
            </p:spPr>
            <p:txBody>
              <a:bodyPr/>
              <a:lstStyle/>
              <a:p>
                <a:r>
                  <a:rPr lang="zh-TW" altLang="en-US">
                    <a:noFill/>
                  </a:rPr>
                  <a:t> </a:t>
                </a:r>
              </a:p>
            </p:txBody>
          </p:sp>
        </mc:Fallback>
      </mc:AlternateContent>
      <p:cxnSp>
        <p:nvCxnSpPr>
          <p:cNvPr id="25" name="直線單箭頭接點 24"/>
          <p:cNvCxnSpPr>
            <a:cxnSpLocks/>
          </p:cNvCxnSpPr>
          <p:nvPr/>
        </p:nvCxnSpPr>
        <p:spPr>
          <a:xfrm>
            <a:off x="5322275" y="5512943"/>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4917166" y="5057802"/>
            <a:ext cx="542008" cy="910282"/>
            <a:chOff x="4892122" y="3228766"/>
            <a:chExt cx="542008" cy="910282"/>
          </a:xfrm>
        </p:grpSpPr>
        <p:sp>
          <p:nvSpPr>
            <p:cNvPr id="27" name="矩形 26"/>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矩形 27"/>
                <p:cNvSpPr/>
                <p:nvPr/>
              </p:nvSpPr>
              <p:spPr>
                <a:xfrm>
                  <a:off x="4892122" y="3453073"/>
                  <a:ext cx="5420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𝑏</m:t>
                            </m:r>
                          </m:sub>
                        </m:sSub>
                      </m:oMath>
                    </m:oMathPara>
                  </a14:m>
                  <a:endParaRPr lang="zh-TW"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4892122" y="3453073"/>
                  <a:ext cx="542008" cy="461665"/>
                </a:xfrm>
                <a:prstGeom prst="rect">
                  <a:avLst/>
                </a:prstGeom>
                <a:blipFill>
                  <a:blip r:embed="rId14"/>
                  <a:stretch>
                    <a:fillRect b="-2632"/>
                  </a:stretch>
                </a:blipFill>
              </p:spPr>
              <p:txBody>
                <a:bodyPr/>
                <a:lstStyle/>
                <a:p>
                  <a:r>
                    <a:rPr lang="zh-TW" altLang="en-US">
                      <a:noFill/>
                    </a:rPr>
                    <a:t> </a:t>
                  </a:r>
                </a:p>
              </p:txBody>
            </p:sp>
          </mc:Fallback>
        </mc:AlternateContent>
      </p:grpSp>
      <p:cxnSp>
        <p:nvCxnSpPr>
          <p:cNvPr id="29" name="直線單箭頭接點 28"/>
          <p:cNvCxnSpPr>
            <a:cxnSpLocks/>
          </p:cNvCxnSpPr>
          <p:nvPr/>
        </p:nvCxnSpPr>
        <p:spPr>
          <a:xfrm>
            <a:off x="7829548" y="5541971"/>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8162540" y="5282108"/>
                <a:ext cx="591957" cy="461665"/>
              </a:xfrm>
              <a:prstGeom prst="rect">
                <a:avLst/>
              </a:prstGeom>
            </p:spPr>
            <p:txBody>
              <a:bodyPr wrap="none">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𝑏</m:t>
                        </m:r>
                      </m:sub>
                    </m:sSub>
                  </m:oMath>
                </a14:m>
                <a:r>
                  <a:rPr lang="en-US" altLang="zh-TW" sz="2400" dirty="0"/>
                  <a:t> </a:t>
                </a:r>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8162540" y="5282108"/>
                <a:ext cx="591957" cy="461665"/>
              </a:xfrm>
              <a:prstGeom prst="rect">
                <a:avLst/>
              </a:prstGeom>
              <a:blipFill>
                <a:blip r:embed="rId15"/>
                <a:stretch>
                  <a:fillRect l="-2062" b="-26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77803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9" grpId="0" animBg="1"/>
      <p:bldP spid="21" grpId="0"/>
      <p:bldP spid="23" grpId="0"/>
      <p:bldP spid="24" grpId="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a:t>How to estimate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zh-TW" altLang="en-US">
                    <a:noFill/>
                  </a:rPr>
                  <a:t> </a:t>
                </a:r>
              </a:p>
            </p:txBody>
          </p:sp>
        </mc:Fallback>
      </mc:AlternateContent>
      <p:sp>
        <p:nvSpPr>
          <p:cNvPr id="3" name="內容版面配置區 2"/>
          <p:cNvSpPr>
            <a:spLocks noGrp="1"/>
          </p:cNvSpPr>
          <p:nvPr>
            <p:ph idx="1"/>
          </p:nvPr>
        </p:nvSpPr>
        <p:spPr/>
        <p:txBody>
          <a:bodyPr/>
          <a:lstStyle/>
          <a:p>
            <a:r>
              <a:rPr lang="en-US" altLang="zh-TW" b="1" dirty="0"/>
              <a:t>Temporal-difference (TD) approach </a:t>
            </a:r>
            <a:endParaRPr lang="zh-TW" altLang="en-US" b="1" dirty="0"/>
          </a:p>
        </p:txBody>
      </p:sp>
      <mc:AlternateContent xmlns:mc="http://schemas.openxmlformats.org/markup-compatibility/2006" xmlns:a14="http://schemas.microsoft.com/office/drawing/2010/main">
        <mc:Choice Requires="a14">
          <p:sp>
            <p:nvSpPr>
              <p:cNvPr id="4" name="文字方塊 3"/>
              <p:cNvSpPr txBox="1"/>
              <p:nvPr/>
            </p:nvSpPr>
            <p:spPr>
              <a:xfrm>
                <a:off x="5384277" y="2349274"/>
                <a:ext cx="27551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5384277" y="2349274"/>
                <a:ext cx="2755177" cy="430887"/>
              </a:xfrm>
              <a:prstGeom prst="rect">
                <a:avLst/>
              </a:prstGeom>
              <a:blipFill>
                <a:blip r:embed="rId4"/>
                <a:stretch>
                  <a:fillRect/>
                </a:stretch>
              </a:blipFill>
            </p:spPr>
            <p:txBody>
              <a:bodyPr/>
              <a:lstStyle/>
              <a:p>
                <a:r>
                  <a:rPr lang="zh-TW" altLang="en-US">
                    <a:noFill/>
                  </a:rPr>
                  <a:t> </a:t>
                </a:r>
              </a:p>
            </p:txBody>
          </p:sp>
        </mc:Fallback>
      </mc:AlternateContent>
      <p:cxnSp>
        <p:nvCxnSpPr>
          <p:cNvPr id="5" name="直線單箭頭接點 4"/>
          <p:cNvCxnSpPr>
            <a:cxnSpLocks/>
          </p:cNvCxnSpPr>
          <p:nvPr/>
        </p:nvCxnSpPr>
        <p:spPr>
          <a:xfrm>
            <a:off x="2695571" y="3409724"/>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p:cNvSpPr/>
              <p:nvPr/>
            </p:nvSpPr>
            <p:spPr>
              <a:xfrm>
                <a:off x="3028563" y="3157687"/>
                <a:ext cx="1138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028563" y="3157687"/>
                <a:ext cx="1138389"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61690" y="270907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1961690" y="2709070"/>
                <a:ext cx="820965" cy="1358900"/>
              </a:xfrm>
              <a:prstGeom prst="rect">
                <a:avLst/>
              </a:prstGeom>
              <a:blipFill>
                <a:blip r:embed="rId6"/>
                <a:stretch>
                  <a:fillRect/>
                </a:stretch>
              </a:blipFill>
            </p:spPr>
            <p:txBody>
              <a:bodyPr/>
              <a:lstStyle/>
              <a:p>
                <a:r>
                  <a:rPr lang="zh-TW" altLang="en-US">
                    <a:noFill/>
                  </a:rPr>
                  <a:t> </a:t>
                </a:r>
              </a:p>
            </p:txBody>
          </p:sp>
        </mc:Fallback>
      </mc:AlternateContent>
      <p:cxnSp>
        <p:nvCxnSpPr>
          <p:cNvPr id="8" name="直線單箭頭接點 7"/>
          <p:cNvCxnSpPr>
            <a:cxnSpLocks/>
          </p:cNvCxnSpPr>
          <p:nvPr/>
        </p:nvCxnSpPr>
        <p:spPr>
          <a:xfrm>
            <a:off x="1569805" y="338851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群組 8"/>
          <p:cNvGrpSpPr/>
          <p:nvPr/>
        </p:nvGrpSpPr>
        <p:grpSpPr>
          <a:xfrm>
            <a:off x="1164696" y="2933377"/>
            <a:ext cx="506934" cy="910282"/>
            <a:chOff x="4892122" y="3228766"/>
            <a:chExt cx="506934" cy="910282"/>
          </a:xfrm>
        </p:grpSpPr>
        <p:sp>
          <p:nvSpPr>
            <p:cNvPr id="10" name="矩形 9"/>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矩形 10"/>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oMath>
                    </m:oMathPara>
                  </a14:m>
                  <a:endParaRPr lang="zh-TW"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7"/>
                  <a:stretch>
                    <a:fillRect/>
                  </a:stretch>
                </a:blipFill>
              </p:spPr>
              <p:txBody>
                <a:bodyPr/>
                <a:lstStyle/>
                <a:p>
                  <a:r>
                    <a:rPr lang="zh-TW" altLang="en-US">
                      <a:noFill/>
                    </a:rPr>
                    <a:t> </a:t>
                  </a:r>
                </a:p>
              </p:txBody>
            </p:sp>
          </mc:Fallback>
        </mc:AlternateContent>
      </p:grpSp>
      <p:cxnSp>
        <p:nvCxnSpPr>
          <p:cNvPr id="12" name="直線單箭頭接點 11"/>
          <p:cNvCxnSpPr>
            <a:cxnSpLocks/>
          </p:cNvCxnSpPr>
          <p:nvPr/>
        </p:nvCxnSpPr>
        <p:spPr>
          <a:xfrm>
            <a:off x="2695571" y="5128694"/>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3028563" y="4876657"/>
                <a:ext cx="14317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3028563" y="4876657"/>
                <a:ext cx="1431739" cy="461665"/>
              </a:xfrm>
              <a:prstGeom prst="rect">
                <a:avLst/>
              </a:prstGeom>
              <a:blipFill>
                <a:blip r:embed="rId8"/>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961690" y="442804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1961690" y="4428040"/>
                <a:ext cx="820965" cy="1358900"/>
              </a:xfrm>
              <a:prstGeom prst="rect">
                <a:avLst/>
              </a:prstGeom>
              <a:blipFill>
                <a:blip r:embed="rId9"/>
                <a:stretch>
                  <a:fillRect/>
                </a:stretch>
              </a:blipFill>
            </p:spPr>
            <p:txBody>
              <a:bodyPr/>
              <a:lstStyle/>
              <a:p>
                <a:r>
                  <a:rPr lang="zh-TW" altLang="en-US">
                    <a:noFill/>
                  </a:rPr>
                  <a:t> </a:t>
                </a:r>
              </a:p>
            </p:txBody>
          </p:sp>
        </mc:Fallback>
      </mc:AlternateContent>
      <p:cxnSp>
        <p:nvCxnSpPr>
          <p:cNvPr id="15" name="直線單箭頭接點 14"/>
          <p:cNvCxnSpPr>
            <a:cxnSpLocks/>
          </p:cNvCxnSpPr>
          <p:nvPr/>
        </p:nvCxnSpPr>
        <p:spPr>
          <a:xfrm>
            <a:off x="1569805" y="510748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群組 15"/>
          <p:cNvGrpSpPr/>
          <p:nvPr/>
        </p:nvGrpSpPr>
        <p:grpSpPr>
          <a:xfrm>
            <a:off x="922864" y="4652347"/>
            <a:ext cx="800284" cy="910282"/>
            <a:chOff x="4650290" y="3228766"/>
            <a:chExt cx="800284" cy="910282"/>
          </a:xfrm>
        </p:grpSpPr>
        <p:sp>
          <p:nvSpPr>
            <p:cNvPr id="17" name="矩形 16"/>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矩形 17"/>
                <p:cNvSpPr/>
                <p:nvPr/>
              </p:nvSpPr>
              <p:spPr>
                <a:xfrm>
                  <a:off x="4650290" y="3474280"/>
                  <a:ext cx="800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4650290" y="3474280"/>
                  <a:ext cx="800284" cy="461665"/>
                </a:xfrm>
                <a:prstGeom prst="rect">
                  <a:avLst/>
                </a:prstGeom>
                <a:blipFill>
                  <a:blip r:embed="rId10"/>
                  <a:stretch>
                    <a:fillRect b="-263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9" name="矩形 18"/>
              <p:cNvSpPr/>
              <p:nvPr/>
            </p:nvSpPr>
            <p:spPr>
              <a:xfrm>
                <a:off x="4981474" y="2973856"/>
                <a:ext cx="33819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r>
                            <m:rPr>
                              <m:nor/>
                            </m:rPr>
                            <a:rPr lang="zh-TW" altLang="en-US" sz="2400" dirty="0"/>
                            <m:t> </m:t>
                          </m:r>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4981474" y="2973856"/>
                <a:ext cx="3381951" cy="461665"/>
              </a:xfrm>
              <a:prstGeom prst="rect">
                <a:avLst/>
              </a:prstGeom>
              <a:blipFill>
                <a:blip r:embed="rId11"/>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212050" y="4035411"/>
                <a:ext cx="26825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5212050" y="4035411"/>
                <a:ext cx="2682594" cy="461665"/>
              </a:xfrm>
              <a:prstGeom prst="rect">
                <a:avLst/>
              </a:prstGeom>
              <a:blipFill>
                <a:blip r:embed="rId12"/>
                <a:stretch>
                  <a:fillRect b="-1316"/>
                </a:stretch>
              </a:blipFill>
            </p:spPr>
            <p:txBody>
              <a:bodyPr/>
              <a:lstStyle/>
              <a:p>
                <a:r>
                  <a:rPr lang="zh-TW" altLang="en-US">
                    <a:noFill/>
                  </a:rPr>
                  <a:t> </a:t>
                </a:r>
              </a:p>
            </p:txBody>
          </p:sp>
        </mc:Fallback>
      </mc:AlternateContent>
      <p:cxnSp>
        <p:nvCxnSpPr>
          <p:cNvPr id="21" name="直線單箭頭接點 20"/>
          <p:cNvCxnSpPr>
            <a:cxnSpLocks/>
          </p:cNvCxnSpPr>
          <p:nvPr/>
        </p:nvCxnSpPr>
        <p:spPr>
          <a:xfrm>
            <a:off x="7838299" y="4295274"/>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8171291" y="4035411"/>
                <a:ext cx="4838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8171291" y="4035411"/>
                <a:ext cx="483850" cy="461665"/>
              </a:xfrm>
              <a:prstGeom prst="rect">
                <a:avLst/>
              </a:prstGeom>
              <a:blipFill>
                <a:blip r:embed="rId13"/>
                <a:stretch>
                  <a:fillRect/>
                </a:stretch>
              </a:blipFill>
            </p:spPr>
            <p:txBody>
              <a:bodyPr/>
              <a:lstStyle/>
              <a:p>
                <a:r>
                  <a:rPr lang="zh-TW" altLang="en-US">
                    <a:noFill/>
                  </a:rPr>
                  <a:t> </a:t>
                </a:r>
              </a:p>
            </p:txBody>
          </p:sp>
        </mc:Fallback>
      </mc:AlternateContent>
      <p:sp>
        <p:nvSpPr>
          <p:cNvPr id="23" name="橢圓 22"/>
          <p:cNvSpPr/>
          <p:nvPr/>
        </p:nvSpPr>
        <p:spPr>
          <a:xfrm>
            <a:off x="4357107" y="4096998"/>
            <a:ext cx="429786" cy="429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t>
            </a:r>
            <a:endParaRPr lang="zh-TW" altLang="en-US" sz="2400" dirty="0"/>
          </a:p>
        </p:txBody>
      </p:sp>
      <p:cxnSp>
        <p:nvCxnSpPr>
          <p:cNvPr id="24" name="直線單箭頭接點 23"/>
          <p:cNvCxnSpPr>
            <a:cxnSpLocks/>
            <a:endCxn id="23" idx="1"/>
          </p:cNvCxnSpPr>
          <p:nvPr/>
        </p:nvCxnSpPr>
        <p:spPr>
          <a:xfrm>
            <a:off x="3799032" y="3620788"/>
            <a:ext cx="621016" cy="5391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endCxn id="23" idx="3"/>
          </p:cNvCxnSpPr>
          <p:nvPr/>
        </p:nvCxnSpPr>
        <p:spPr>
          <a:xfrm flipV="1">
            <a:off x="3931950" y="4463843"/>
            <a:ext cx="488098" cy="469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p:cNvCxnSpPr>
          <p:nvPr/>
        </p:nvCxnSpPr>
        <p:spPr>
          <a:xfrm flipV="1">
            <a:off x="4811884" y="4308388"/>
            <a:ext cx="419933" cy="3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318971" y="5878301"/>
            <a:ext cx="7258520" cy="830997"/>
          </a:xfrm>
          <a:prstGeom prst="rect">
            <a:avLst/>
          </a:prstGeom>
        </p:spPr>
        <p:txBody>
          <a:bodyPr wrap="square">
            <a:spAutoFit/>
          </a:bodyPr>
          <a:lstStyle/>
          <a:p>
            <a:r>
              <a:rPr lang="en-US" altLang="zh-TW" sz="2400" dirty="0"/>
              <a:t>Some applications have very long episodes, so that delaying all learning until an episode's end is too slow.</a:t>
            </a:r>
            <a:endParaRPr lang="zh-TW" altLang="en-US" sz="2400" dirty="0"/>
          </a:p>
        </p:txBody>
      </p:sp>
    </p:spTree>
    <p:extLst>
      <p:ext uri="{BB962C8B-B14F-4D97-AF65-F5344CB8AC3E}">
        <p14:creationId xmlns:p14="http://schemas.microsoft.com/office/powerpoint/2010/main" val="3049375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13" grpId="0"/>
      <p:bldP spid="14" grpId="0" animBg="1"/>
      <p:bldP spid="19" grpId="0"/>
      <p:bldP spid="20" grpId="0"/>
      <p:bldP spid="22" grpId="0"/>
      <p:bldP spid="23"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MC </a:t>
            </a:r>
            <a:r>
              <a:rPr lang="en-US" altLang="zh-TW" dirty="0" err="1"/>
              <a:t>v.s</a:t>
            </a:r>
            <a:r>
              <a:rPr lang="en-US" altLang="zh-TW" dirty="0"/>
              <a:t>. TD</a:t>
            </a:r>
            <a:endParaRPr lang="zh-TW" altLang="en-US" dirty="0"/>
          </a:p>
        </p:txBody>
      </p:sp>
      <p:cxnSp>
        <p:nvCxnSpPr>
          <p:cNvPr id="4" name="直線單箭頭接點 3"/>
          <p:cNvCxnSpPr>
            <a:cxnSpLocks/>
          </p:cNvCxnSpPr>
          <p:nvPr/>
        </p:nvCxnSpPr>
        <p:spPr>
          <a:xfrm>
            <a:off x="2371021" y="2592894"/>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p:cNvSpPr/>
              <p:nvPr/>
            </p:nvSpPr>
            <p:spPr>
              <a:xfrm>
                <a:off x="2704013" y="2340857"/>
                <a:ext cx="11734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e>
                      </m:d>
                    </m:oMath>
                  </m:oMathPara>
                </a14:m>
                <a:endParaRPr lang="zh-TW"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704013" y="2340857"/>
                <a:ext cx="1173463" cy="461665"/>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37140" y="189224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637140" y="1892240"/>
                <a:ext cx="820965" cy="1358900"/>
              </a:xfrm>
              <a:prstGeom prst="rect">
                <a:avLst/>
              </a:prstGeom>
              <a:blipFill>
                <a:blip r:embed="rId3"/>
                <a:stretch>
                  <a:fillRect/>
                </a:stretch>
              </a:blipFill>
            </p:spPr>
            <p:txBody>
              <a:bodyPr/>
              <a:lstStyle/>
              <a:p>
                <a:r>
                  <a:rPr lang="zh-TW" altLang="en-US">
                    <a:noFill/>
                  </a:rPr>
                  <a:t> </a:t>
                </a:r>
              </a:p>
            </p:txBody>
          </p:sp>
        </mc:Fallback>
      </mc:AlternateContent>
      <p:cxnSp>
        <p:nvCxnSpPr>
          <p:cNvPr id="7" name="直線單箭頭接點 6"/>
          <p:cNvCxnSpPr>
            <a:cxnSpLocks/>
          </p:cNvCxnSpPr>
          <p:nvPr/>
        </p:nvCxnSpPr>
        <p:spPr>
          <a:xfrm>
            <a:off x="1245255" y="257168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群組 7"/>
          <p:cNvGrpSpPr/>
          <p:nvPr/>
        </p:nvGrpSpPr>
        <p:grpSpPr>
          <a:xfrm>
            <a:off x="840146" y="2116547"/>
            <a:ext cx="542008" cy="910282"/>
            <a:chOff x="4892122" y="3228766"/>
            <a:chExt cx="542008" cy="910282"/>
          </a:xfrm>
        </p:grpSpPr>
        <p:sp>
          <p:nvSpPr>
            <p:cNvPr id="9" name="矩形 8"/>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p:cNvSpPr/>
                <p:nvPr/>
              </p:nvSpPr>
              <p:spPr>
                <a:xfrm>
                  <a:off x="4892122" y="3453073"/>
                  <a:ext cx="5420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4892122" y="3453073"/>
                  <a:ext cx="542008" cy="461665"/>
                </a:xfrm>
                <a:prstGeom prst="rect">
                  <a:avLst/>
                </a:prstGeom>
                <a:blipFill>
                  <a:blip r:embed="rId10"/>
                  <a:stretch>
                    <a:fillRect/>
                  </a:stretch>
                </a:blipFill>
              </p:spPr>
              <p:txBody>
                <a:bodyPr/>
                <a:lstStyle/>
                <a:p>
                  <a:r>
                    <a:rPr lang="zh-TW" altLang="en-US">
                      <a:noFill/>
                    </a:rPr>
                    <a:t> </a:t>
                  </a:r>
                </a:p>
              </p:txBody>
            </p:sp>
          </mc:Fallback>
        </mc:AlternateContent>
      </p:grpSp>
      <p:cxnSp>
        <p:nvCxnSpPr>
          <p:cNvPr id="11" name="直線單箭頭接點 10"/>
          <p:cNvCxnSpPr>
            <a:cxnSpLocks/>
          </p:cNvCxnSpPr>
          <p:nvPr/>
        </p:nvCxnSpPr>
        <p:spPr>
          <a:xfrm>
            <a:off x="3738014" y="2600716"/>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4071006" y="2340853"/>
                <a:ext cx="588816" cy="461665"/>
              </a:xfrm>
              <a:prstGeom prst="rect">
                <a:avLst/>
              </a:prstGeom>
            </p:spPr>
            <p:txBody>
              <a:bodyPr wrap="none">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𝑎</m:t>
                        </m:r>
                      </m:sub>
                    </m:sSub>
                  </m:oMath>
                </a14:m>
                <a:r>
                  <a:rPr lang="en-US" altLang="zh-TW" sz="2400" dirty="0"/>
                  <a:t> </a:t>
                </a:r>
                <a:endParaRPr lang="zh-TW"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4071006" y="2340853"/>
                <a:ext cx="588816" cy="461665"/>
              </a:xfrm>
              <a:prstGeom prst="rect">
                <a:avLst/>
              </a:prstGeom>
              <a:blipFill>
                <a:blip r:embed="rId11"/>
                <a:stretch>
                  <a:fillRect l="-3125"/>
                </a:stretch>
              </a:blipFill>
            </p:spPr>
            <p:txBody>
              <a:bodyPr/>
              <a:lstStyle/>
              <a:p>
                <a:r>
                  <a:rPr lang="zh-TW" altLang="en-US">
                    <a:noFill/>
                  </a:rPr>
                  <a:t> </a:t>
                </a:r>
              </a:p>
            </p:txBody>
          </p:sp>
        </mc:Fallback>
      </mc:AlternateContent>
      <p:sp>
        <p:nvSpPr>
          <p:cNvPr id="13" name="文字方塊 12"/>
          <p:cNvSpPr txBox="1"/>
          <p:nvPr/>
        </p:nvSpPr>
        <p:spPr>
          <a:xfrm>
            <a:off x="5207510" y="2108577"/>
            <a:ext cx="2685143" cy="461665"/>
          </a:xfrm>
          <a:prstGeom prst="rect">
            <a:avLst/>
          </a:prstGeom>
          <a:noFill/>
        </p:spPr>
        <p:txBody>
          <a:bodyPr wrap="square" rtlCol="0">
            <a:spAutoFit/>
          </a:bodyPr>
          <a:lstStyle/>
          <a:p>
            <a:r>
              <a:rPr lang="en-US" altLang="zh-TW" sz="2400" dirty="0">
                <a:solidFill>
                  <a:srgbClr val="FF0000"/>
                </a:solidFill>
              </a:rPr>
              <a:t>Larger variance</a:t>
            </a:r>
            <a:endParaRPr lang="zh-TW" altLang="en-US" sz="2400" dirty="0">
              <a:solidFill>
                <a:srgbClr val="FF0000"/>
              </a:solidFill>
            </a:endParaRPr>
          </a:p>
        </p:txBody>
      </p:sp>
      <p:grpSp>
        <p:nvGrpSpPr>
          <p:cNvPr id="31" name="群組 30"/>
          <p:cNvGrpSpPr/>
          <p:nvPr/>
        </p:nvGrpSpPr>
        <p:grpSpPr>
          <a:xfrm>
            <a:off x="840147" y="3715006"/>
            <a:ext cx="7852790" cy="1435306"/>
            <a:chOff x="896708" y="3564177"/>
            <a:chExt cx="7852790" cy="1435306"/>
          </a:xfrm>
        </p:grpSpPr>
        <p:cxnSp>
          <p:nvCxnSpPr>
            <p:cNvPr id="15" name="直線單箭頭接點 14"/>
            <p:cNvCxnSpPr>
              <a:cxnSpLocks/>
            </p:cNvCxnSpPr>
            <p:nvPr/>
          </p:nvCxnSpPr>
          <p:spPr>
            <a:xfrm>
              <a:off x="2427583" y="4264831"/>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2760575" y="4012794"/>
                  <a:ext cx="1138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2760575" y="4012794"/>
                  <a:ext cx="1138389" cy="461665"/>
                </a:xfrm>
                <a:prstGeom prst="rect">
                  <a:avLst/>
                </a:prstGeom>
                <a:blipFill>
                  <a:blip r:embed="rId12"/>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693702" y="3564177"/>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1693702" y="3564177"/>
                  <a:ext cx="820965" cy="1358900"/>
                </a:xfrm>
                <a:prstGeom prst="rect">
                  <a:avLst/>
                </a:prstGeom>
                <a:blipFill>
                  <a:blip r:embed="rId13"/>
                  <a:stretch>
                    <a:fillRect/>
                  </a:stretch>
                </a:blipFill>
              </p:spPr>
              <p:txBody>
                <a:bodyPr/>
                <a:lstStyle/>
                <a:p>
                  <a:r>
                    <a:rPr lang="zh-TW" altLang="en-US">
                      <a:noFill/>
                    </a:rPr>
                    <a:t> </a:t>
                  </a:r>
                </a:p>
              </p:txBody>
            </p:sp>
          </mc:Fallback>
        </mc:AlternateContent>
        <p:cxnSp>
          <p:nvCxnSpPr>
            <p:cNvPr id="18" name="直線單箭頭接點 17"/>
            <p:cNvCxnSpPr>
              <a:cxnSpLocks/>
            </p:cNvCxnSpPr>
            <p:nvPr/>
          </p:nvCxnSpPr>
          <p:spPr>
            <a:xfrm>
              <a:off x="1301817" y="4243625"/>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896708" y="3788484"/>
              <a:ext cx="506934" cy="910282"/>
              <a:chOff x="4892122" y="3228766"/>
              <a:chExt cx="506934" cy="910282"/>
            </a:xfrm>
          </p:grpSpPr>
          <p:sp>
            <p:nvSpPr>
              <p:cNvPr id="20" name="矩形 19"/>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1" name="矩形 20"/>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oMath>
                      </m:oMathPara>
                    </a14:m>
                    <a:endParaRPr lang="zh-TW"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14"/>
                    <a:stretch>
                      <a:fillRect b="-1316"/>
                    </a:stretch>
                  </a:blipFill>
                </p:spPr>
                <p:txBody>
                  <a:bodyPr/>
                  <a:lstStyle/>
                  <a:p>
                    <a:r>
                      <a:rPr lang="zh-TW" altLang="en-US">
                        <a:noFill/>
                      </a:rPr>
                      <a:t> </a:t>
                    </a:r>
                  </a:p>
                </p:txBody>
              </p:sp>
            </mc:Fallback>
          </mc:AlternateContent>
        </p:grpSp>
        <p:cxnSp>
          <p:nvCxnSpPr>
            <p:cNvPr id="22" name="直線單箭頭接點 21"/>
            <p:cNvCxnSpPr>
              <a:cxnSpLocks/>
            </p:cNvCxnSpPr>
            <p:nvPr/>
          </p:nvCxnSpPr>
          <p:spPr>
            <a:xfrm flipV="1">
              <a:off x="3840908" y="4251780"/>
              <a:ext cx="523552"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flipH="1">
              <a:off x="7557329" y="430473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p:cNvSpPr/>
                <p:nvPr/>
              </p:nvSpPr>
              <p:spPr>
                <a:xfrm>
                  <a:off x="4908848" y="4033993"/>
                  <a:ext cx="14317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4908848" y="4033993"/>
                  <a:ext cx="1431739" cy="461665"/>
                </a:xfrm>
                <a:prstGeom prst="rect">
                  <a:avLst/>
                </a:prstGeom>
                <a:blipFill>
                  <a:blip r:embed="rId15"/>
                  <a:stretch>
                    <a:fillRect b="-2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736364" y="3640583"/>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6736364" y="3640583"/>
                  <a:ext cx="820965" cy="1358900"/>
                </a:xfrm>
                <a:prstGeom prst="rect">
                  <a:avLst/>
                </a:prstGeom>
                <a:blipFill>
                  <a:blip r:embed="rId16"/>
                  <a:stretch>
                    <a:fillRect/>
                  </a:stretch>
                </a:blipFill>
              </p:spPr>
              <p:txBody>
                <a:bodyPr/>
                <a:lstStyle/>
                <a:p>
                  <a:r>
                    <a:rPr lang="zh-TW" altLang="en-US">
                      <a:noFill/>
                    </a:rPr>
                    <a:t> </a:t>
                  </a:r>
                </a:p>
              </p:txBody>
            </p:sp>
          </mc:Fallback>
        </mc:AlternateContent>
        <p:cxnSp>
          <p:nvCxnSpPr>
            <p:cNvPr id="26" name="直線單箭頭接點 25"/>
            <p:cNvCxnSpPr>
              <a:cxnSpLocks/>
            </p:cNvCxnSpPr>
            <p:nvPr/>
          </p:nvCxnSpPr>
          <p:spPr>
            <a:xfrm flipH="1">
              <a:off x="6277919" y="4279377"/>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p:cNvGrpSpPr/>
            <p:nvPr/>
          </p:nvGrpSpPr>
          <p:grpSpPr>
            <a:xfrm>
              <a:off x="7949214" y="3824236"/>
              <a:ext cx="800284" cy="910282"/>
              <a:chOff x="4650290" y="3228766"/>
              <a:chExt cx="800284" cy="910282"/>
            </a:xfrm>
          </p:grpSpPr>
          <p:sp>
            <p:nvSpPr>
              <p:cNvPr id="28" name="矩形 2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矩形 28"/>
                  <p:cNvSpPr/>
                  <p:nvPr/>
                </p:nvSpPr>
                <p:spPr>
                  <a:xfrm>
                    <a:off x="4650290" y="3474280"/>
                    <a:ext cx="800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9" name="矩形 28"/>
                  <p:cNvSpPr>
                    <a:spLocks noRot="1" noChangeAspect="1" noMove="1" noResize="1" noEditPoints="1" noAdjustHandles="1" noChangeArrowheads="1" noChangeShapeType="1" noTextEdit="1"/>
                  </p:cNvSpPr>
                  <p:nvPr/>
                </p:nvSpPr>
                <p:spPr>
                  <a:xfrm>
                    <a:off x="4650290" y="3474280"/>
                    <a:ext cx="800284" cy="461665"/>
                  </a:xfrm>
                  <a:prstGeom prst="rect">
                    <a:avLst/>
                  </a:prstGeom>
                  <a:blipFill>
                    <a:blip r:embed="rId17"/>
                    <a:stretch>
                      <a:fillRect b="-2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0" name="矩形 29"/>
                <p:cNvSpPr/>
                <p:nvPr/>
              </p:nvSpPr>
              <p:spPr>
                <a:xfrm>
                  <a:off x="4364460" y="3991919"/>
                  <a:ext cx="7038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𝑟</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4364460" y="3991919"/>
                  <a:ext cx="703847" cy="461665"/>
                </a:xfrm>
                <a:prstGeom prst="rect">
                  <a:avLst/>
                </a:prstGeom>
                <a:blipFill>
                  <a:blip r:embed="rId18"/>
                  <a:stretch>
                    <a:fillRect/>
                  </a:stretch>
                </a:blipFill>
              </p:spPr>
              <p:txBody>
                <a:bodyPr/>
                <a:lstStyle/>
                <a:p>
                  <a:r>
                    <a:rPr lang="zh-TW" altLang="en-US">
                      <a:noFill/>
                    </a:rPr>
                    <a:t> </a:t>
                  </a:r>
                </a:p>
              </p:txBody>
            </p:sp>
          </mc:Fallback>
        </mc:AlternateContent>
      </p:grpSp>
      <p:sp>
        <p:nvSpPr>
          <p:cNvPr id="32" name="文字方塊 31"/>
          <p:cNvSpPr txBox="1"/>
          <p:nvPr/>
        </p:nvSpPr>
        <p:spPr>
          <a:xfrm>
            <a:off x="2591385" y="5570589"/>
            <a:ext cx="2685143" cy="461665"/>
          </a:xfrm>
          <a:prstGeom prst="rect">
            <a:avLst/>
          </a:prstGeom>
          <a:noFill/>
        </p:spPr>
        <p:txBody>
          <a:bodyPr wrap="square" rtlCol="0">
            <a:spAutoFit/>
          </a:bodyPr>
          <a:lstStyle/>
          <a:p>
            <a:r>
              <a:rPr lang="en-US" altLang="zh-TW" sz="2400" dirty="0">
                <a:solidFill>
                  <a:srgbClr val="FF0000"/>
                </a:solidFill>
              </a:rPr>
              <a:t>Smaller variance</a:t>
            </a:r>
            <a:endParaRPr lang="zh-TW" altLang="en-US" sz="2400" dirty="0">
              <a:solidFill>
                <a:srgbClr val="FF0000"/>
              </a:solidFill>
            </a:endParaRPr>
          </a:p>
        </p:txBody>
      </p:sp>
      <p:sp>
        <p:nvSpPr>
          <p:cNvPr id="33" name="文字方塊 32"/>
          <p:cNvSpPr txBox="1"/>
          <p:nvPr/>
        </p:nvSpPr>
        <p:spPr>
          <a:xfrm>
            <a:off x="5337231" y="5849107"/>
            <a:ext cx="2685143" cy="461665"/>
          </a:xfrm>
          <a:prstGeom prst="rect">
            <a:avLst/>
          </a:prstGeom>
          <a:noFill/>
        </p:spPr>
        <p:txBody>
          <a:bodyPr wrap="square" rtlCol="0">
            <a:spAutoFit/>
          </a:bodyPr>
          <a:lstStyle/>
          <a:p>
            <a:r>
              <a:rPr lang="en-US" altLang="zh-TW" sz="2400" dirty="0">
                <a:solidFill>
                  <a:srgbClr val="0000FF"/>
                </a:solidFill>
              </a:rPr>
              <a:t>May be inaccurate</a:t>
            </a:r>
            <a:endParaRPr lang="zh-TW" altLang="en-US" sz="2400" dirty="0">
              <a:solidFill>
                <a:srgbClr val="0000FF"/>
              </a:solidFill>
            </a:endParaRPr>
          </a:p>
        </p:txBody>
      </p:sp>
      <p:sp>
        <p:nvSpPr>
          <p:cNvPr id="3" name="箭號: 向右 2">
            <a:extLst>
              <a:ext uri="{FF2B5EF4-FFF2-40B4-BE49-F238E27FC236}">
                <a16:creationId xmlns:a16="http://schemas.microsoft.com/office/drawing/2014/main" id="{4A4F6287-8BE8-49E6-BDA4-C3F4AF61A4A5}"/>
              </a:ext>
            </a:extLst>
          </p:cNvPr>
          <p:cNvSpPr/>
          <p:nvPr/>
        </p:nvSpPr>
        <p:spPr>
          <a:xfrm>
            <a:off x="4710669" y="2326774"/>
            <a:ext cx="391885" cy="4794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677ED9D3-B41E-4199-890C-E2F6A94960B0}"/>
                  </a:ext>
                </a:extLst>
              </p:cNvPr>
              <p:cNvSpPr txBox="1"/>
              <p:nvPr/>
            </p:nvSpPr>
            <p:spPr>
              <a:xfrm>
                <a:off x="5199574" y="2566516"/>
                <a:ext cx="2963203" cy="830997"/>
              </a:xfrm>
              <a:prstGeom prst="rect">
                <a:avLst/>
              </a:prstGeom>
              <a:noFill/>
            </p:spPr>
            <p:txBody>
              <a:bodyPr wrap="square" rtlCol="0">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𝑎</m:t>
                        </m:r>
                      </m:sub>
                    </m:sSub>
                  </m:oMath>
                </a14:m>
                <a:r>
                  <a:rPr lang="zh-TW" altLang="en-US" sz="2400" dirty="0"/>
                  <a:t> </a:t>
                </a:r>
                <a:r>
                  <a:rPr lang="en-US" altLang="zh-TW" sz="2400" dirty="0"/>
                  <a:t>is the summation of many steps</a:t>
                </a:r>
                <a:endParaRPr lang="zh-TW" altLang="en-US" sz="2400" dirty="0"/>
              </a:p>
            </p:txBody>
          </p:sp>
        </mc:Choice>
        <mc:Fallback xmlns="">
          <p:sp>
            <p:nvSpPr>
              <p:cNvPr id="34" name="文字方塊 33">
                <a:extLst>
                  <a:ext uri="{FF2B5EF4-FFF2-40B4-BE49-F238E27FC236}">
                    <a16:creationId xmlns:a16="http://schemas.microsoft.com/office/drawing/2014/main" id="{677ED9D3-B41E-4199-890C-E2F6A94960B0}"/>
                  </a:ext>
                </a:extLst>
              </p:cNvPr>
              <p:cNvSpPr txBox="1">
                <a:spLocks noRot="1" noChangeAspect="1" noMove="1" noResize="1" noEditPoints="1" noAdjustHandles="1" noChangeArrowheads="1" noChangeShapeType="1" noTextEdit="1"/>
              </p:cNvSpPr>
              <p:nvPr/>
            </p:nvSpPr>
            <p:spPr>
              <a:xfrm>
                <a:off x="5199574" y="2566516"/>
                <a:ext cx="2963203" cy="830997"/>
              </a:xfrm>
              <a:prstGeom prst="rect">
                <a:avLst/>
              </a:prstGeom>
              <a:blipFill>
                <a:blip r:embed="rId19"/>
                <a:stretch>
                  <a:fillRect l="-3292"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57C1225D-EC06-4C9B-BFBF-B7F38CB5DEA3}"/>
                  </a:ext>
                </a:extLst>
              </p:cNvPr>
              <p:cNvSpPr txBox="1"/>
              <p:nvPr/>
            </p:nvSpPr>
            <p:spPr>
              <a:xfrm>
                <a:off x="5978737" y="320345"/>
                <a:ext cx="28430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𝑉𝑎𝑟</m:t>
                      </m:r>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𝑘</m:t>
                          </m:r>
                          <m:r>
                            <a:rPr lang="en-US" altLang="zh-TW" sz="2400" i="1">
                              <a:latin typeface="Cambria Math" panose="02040503050406030204" pitchFamily="18" charset="0"/>
                            </a:rPr>
                            <m:t>𝑋</m:t>
                          </m:r>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𝑉𝑎𝑟</m:t>
                      </m:r>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𝑋</m:t>
                          </m:r>
                        </m:e>
                      </m:d>
                    </m:oMath>
                  </m:oMathPara>
                </a14:m>
                <a:endParaRPr lang="zh-TW" altLang="en-US" sz="2400" dirty="0"/>
              </a:p>
            </p:txBody>
          </p:sp>
        </mc:Choice>
        <mc:Fallback xmlns="">
          <p:sp>
            <p:nvSpPr>
              <p:cNvPr id="36" name="文字方塊 35">
                <a:extLst>
                  <a:ext uri="{FF2B5EF4-FFF2-40B4-BE49-F238E27FC236}">
                    <a16:creationId xmlns:a16="http://schemas.microsoft.com/office/drawing/2014/main" id="{57C1225D-EC06-4C9B-BFBF-B7F38CB5DEA3}"/>
                  </a:ext>
                </a:extLst>
              </p:cNvPr>
              <p:cNvSpPr txBox="1">
                <a:spLocks noRot="1" noChangeAspect="1" noMove="1" noResize="1" noEditPoints="1" noAdjustHandles="1" noChangeArrowheads="1" noChangeShapeType="1" noTextEdit="1"/>
              </p:cNvSpPr>
              <p:nvPr/>
            </p:nvSpPr>
            <p:spPr>
              <a:xfrm>
                <a:off x="5978737" y="320345"/>
                <a:ext cx="2843022" cy="369332"/>
              </a:xfrm>
              <a:prstGeom prst="rect">
                <a:avLst/>
              </a:prstGeom>
              <a:blipFill>
                <a:blip r:embed="rId20"/>
                <a:stretch>
                  <a:fillRect l="-2146" t="-1667" b="-8333"/>
                </a:stretch>
              </a:blipFill>
            </p:spPr>
            <p:txBody>
              <a:bodyPr/>
              <a:lstStyle/>
              <a:p>
                <a:r>
                  <a:rPr lang="zh-TW" altLang="en-US">
                    <a:noFill/>
                  </a:rPr>
                  <a:t> </a:t>
                </a:r>
              </a:p>
            </p:txBody>
          </p:sp>
        </mc:Fallback>
      </mc:AlternateContent>
      <p:sp>
        <p:nvSpPr>
          <p:cNvPr id="38" name="箭號: 向右 37">
            <a:extLst>
              <a:ext uri="{FF2B5EF4-FFF2-40B4-BE49-F238E27FC236}">
                <a16:creationId xmlns:a16="http://schemas.microsoft.com/office/drawing/2014/main" id="{74BAC662-0F2D-4DAF-AE15-1B48F4296547}"/>
              </a:ext>
            </a:extLst>
          </p:cNvPr>
          <p:cNvSpPr/>
          <p:nvPr/>
        </p:nvSpPr>
        <p:spPr>
          <a:xfrm rot="7415587">
            <a:off x="3585049" y="4943751"/>
            <a:ext cx="971913" cy="35645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a:extLst>
              <a:ext uri="{FF2B5EF4-FFF2-40B4-BE49-F238E27FC236}">
                <a16:creationId xmlns:a16="http://schemas.microsoft.com/office/drawing/2014/main" id="{7458D56A-BDD5-4299-A69F-5E5869E2C983}"/>
              </a:ext>
            </a:extLst>
          </p:cNvPr>
          <p:cNvSpPr/>
          <p:nvPr/>
        </p:nvSpPr>
        <p:spPr>
          <a:xfrm rot="3380172">
            <a:off x="5284127" y="5148628"/>
            <a:ext cx="1311578" cy="35645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76410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P spid="33" grpId="0"/>
      <p:bldP spid="3" grpId="0" animBg="1"/>
      <p:bldP spid="34" grpId="0"/>
      <p:bldP spid="36" grpId="0"/>
      <p:bldP spid="38"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MC </a:t>
            </a:r>
            <a:r>
              <a:rPr lang="en-US" altLang="zh-TW" dirty="0" err="1"/>
              <a:t>v.s</a:t>
            </a:r>
            <a:r>
              <a:rPr lang="en-US" altLang="zh-TW" dirty="0"/>
              <a:t>. TD</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lstStyle/>
              <a:p>
                <a:r>
                  <a:rPr lang="en-US" altLang="zh-TW" dirty="0"/>
                  <a:t>The critic has the following 8 episodes</a:t>
                </a:r>
              </a:p>
              <a:p>
                <a:pPr lvl="1"/>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𝑎</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𝑟</m:t>
                    </m:r>
                    <m:r>
                      <a:rPr lang="en-US" altLang="zh-TW" b="0" i="1" smtClean="0">
                        <a:latin typeface="Cambria Math" panose="02040503050406030204" pitchFamily="18" charset="0"/>
                      </a:rPr>
                      <m:t>=0,</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𝑟</m:t>
                    </m:r>
                    <m:r>
                      <a:rPr lang="en-US" altLang="zh-TW" b="0" i="1" smtClean="0">
                        <a:latin typeface="Cambria Math" panose="02040503050406030204" pitchFamily="18" charset="0"/>
                      </a:rPr>
                      <m:t>=0</m:t>
                    </m:r>
                  </m:oMath>
                </a14:m>
                <a:r>
                  <a:rPr lang="en-US" altLang="zh-TW" b="0" dirty="0"/>
                  <a:t>, END</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 </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=0</m:t>
                    </m:r>
                  </m:oMath>
                </a14:m>
                <a:r>
                  <a:rPr lang="en-US" altLang="zh-TW" dirty="0"/>
                  <a:t>, END</a:t>
                </a:r>
                <a:endParaRPr lang="zh-TW" altLang="en-US" dirty="0"/>
              </a:p>
              <a:p>
                <a:pPr lvl="1"/>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4"/>
                <a:stretch>
                  <a:fillRect l="-1391" t="-2241"/>
                </a:stretch>
              </a:blipFill>
            </p:spPr>
            <p:txBody>
              <a:bodyPr/>
              <a:lstStyle/>
              <a:p>
                <a:r>
                  <a:rPr lang="zh-TW" altLang="en-US">
                    <a:noFill/>
                  </a:rPr>
                  <a:t> </a:t>
                </a:r>
              </a:p>
            </p:txBody>
          </p:sp>
        </mc:Fallback>
      </mc:AlternateContent>
      <p:sp>
        <p:nvSpPr>
          <p:cNvPr id="4" name="矩形 3"/>
          <p:cNvSpPr/>
          <p:nvPr/>
        </p:nvSpPr>
        <p:spPr>
          <a:xfrm>
            <a:off x="6780374" y="612408"/>
            <a:ext cx="1734976" cy="830997"/>
          </a:xfrm>
          <a:prstGeom prst="rect">
            <a:avLst/>
          </a:prstGeom>
        </p:spPr>
        <p:txBody>
          <a:bodyPr wrap="square">
            <a:spAutoFit/>
          </a:bodyPr>
          <a:lstStyle/>
          <a:p>
            <a:r>
              <a:rPr lang="en-US" altLang="zh-TW" sz="2400" dirty="0"/>
              <a:t>[Sutton, v2, Example 6.4]</a:t>
            </a:r>
            <a:endParaRPr lang="zh-TW" altLang="en-US" sz="2400" dirty="0"/>
          </a:p>
        </p:txBody>
      </p:sp>
      <p:sp>
        <p:nvSpPr>
          <p:cNvPr id="5" name="文字方塊 4"/>
          <p:cNvSpPr txBox="1"/>
          <p:nvPr/>
        </p:nvSpPr>
        <p:spPr>
          <a:xfrm>
            <a:off x="116115" y="6395460"/>
            <a:ext cx="3236686" cy="369332"/>
          </a:xfrm>
          <a:prstGeom prst="rect">
            <a:avLst/>
          </a:prstGeom>
          <a:noFill/>
        </p:spPr>
        <p:txBody>
          <a:bodyPr wrap="square" rtlCol="0">
            <a:spAutoFit/>
          </a:bodyPr>
          <a:lstStyle/>
          <a:p>
            <a:r>
              <a:rPr lang="en-US" altLang="zh-TW" dirty="0"/>
              <a:t>(The actions are ignored here.)</a:t>
            </a:r>
            <a:endParaRPr lang="zh-TW" altLang="en-US" dirty="0"/>
          </a:p>
        </p:txBody>
      </p:sp>
      <mc:AlternateContent xmlns:mc="http://schemas.openxmlformats.org/markup-compatibility/2006" xmlns:a14="http://schemas.microsoft.com/office/drawing/2010/main">
        <mc:Choice Requires="a14">
          <p:sp>
            <p:nvSpPr>
              <p:cNvPr id="6" name="矩形 5"/>
              <p:cNvSpPr/>
              <p:nvPr/>
            </p:nvSpPr>
            <p:spPr>
              <a:xfrm>
                <a:off x="4572000" y="3396959"/>
                <a:ext cx="18562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𝑎</m:t>
                              </m:r>
                            </m:sub>
                          </m:sSub>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572000" y="3396959"/>
                <a:ext cx="1856214"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572000" y="2738803"/>
                <a:ext cx="2378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𝑏</m:t>
                              </m:r>
                            </m:sub>
                          </m:sSub>
                        </m:e>
                      </m:d>
                      <m:r>
                        <a:rPr lang="en-US" altLang="zh-TW" sz="2800" b="0" i="1" smtClean="0">
                          <a:latin typeface="Cambria Math" panose="02040503050406030204" pitchFamily="18" charset="0"/>
                        </a:rPr>
                        <m:t>=3/4</m:t>
                      </m:r>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4572000" y="2738803"/>
                <a:ext cx="2378793" cy="523220"/>
              </a:xfrm>
              <a:prstGeom prst="rect">
                <a:avLst/>
              </a:prstGeom>
              <a:blipFill>
                <a:blip r:embed="rId6"/>
                <a:stretch>
                  <a:fillRect/>
                </a:stretch>
              </a:blipFill>
            </p:spPr>
            <p:txBody>
              <a:bodyPr/>
              <a:lstStyle/>
              <a:p>
                <a:r>
                  <a:rPr lang="zh-TW" altLang="en-US">
                    <a:noFill/>
                  </a:rPr>
                  <a:t> </a:t>
                </a:r>
              </a:p>
            </p:txBody>
          </p:sp>
        </mc:Fallback>
      </mc:AlternateContent>
      <p:sp>
        <p:nvSpPr>
          <p:cNvPr id="8" name="文字方塊 7"/>
          <p:cNvSpPr txBox="1"/>
          <p:nvPr/>
        </p:nvSpPr>
        <p:spPr>
          <a:xfrm>
            <a:off x="6440914" y="3395145"/>
            <a:ext cx="678363"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9" name="文字方塊 8"/>
          <p:cNvSpPr txBox="1"/>
          <p:nvPr/>
        </p:nvSpPr>
        <p:spPr>
          <a:xfrm>
            <a:off x="7259066" y="3391517"/>
            <a:ext cx="892395" cy="523220"/>
          </a:xfrm>
          <a:prstGeom prst="rect">
            <a:avLst/>
          </a:prstGeom>
          <a:noFill/>
        </p:spPr>
        <p:txBody>
          <a:bodyPr wrap="square" rtlCol="0">
            <a:spAutoFit/>
          </a:bodyPr>
          <a:lstStyle/>
          <a:p>
            <a:pPr algn="ctr"/>
            <a:r>
              <a:rPr lang="en-US" altLang="zh-TW" sz="2800" dirty="0">
                <a:solidFill>
                  <a:srgbClr val="FF0000"/>
                </a:solidFill>
              </a:rPr>
              <a:t>3/4?</a:t>
            </a:r>
            <a:endParaRPr lang="zh-TW" altLang="en-US" sz="2800" dirty="0">
              <a:solidFill>
                <a:srgbClr val="FF0000"/>
              </a:solidFill>
            </a:endParaRPr>
          </a:p>
        </p:txBody>
      </p:sp>
      <p:sp>
        <p:nvSpPr>
          <p:cNvPr id="10" name="矩形 9"/>
          <p:cNvSpPr/>
          <p:nvPr/>
        </p:nvSpPr>
        <p:spPr>
          <a:xfrm>
            <a:off x="3914687" y="4270045"/>
            <a:ext cx="1848776" cy="461665"/>
          </a:xfrm>
          <a:prstGeom prst="rect">
            <a:avLst/>
          </a:prstGeom>
        </p:spPr>
        <p:txBody>
          <a:bodyPr wrap="none">
            <a:spAutoFit/>
          </a:bodyPr>
          <a:lstStyle/>
          <a:p>
            <a:r>
              <a:rPr lang="en-US" altLang="zh-TW" sz="2400" dirty="0"/>
              <a:t>Monte-Carlo:</a:t>
            </a:r>
            <a:endParaRPr lang="zh-TW" altLang="en-US" sz="2400" dirty="0"/>
          </a:p>
        </p:txBody>
      </p:sp>
      <p:sp>
        <p:nvSpPr>
          <p:cNvPr id="11" name="矩形 10"/>
          <p:cNvSpPr/>
          <p:nvPr/>
        </p:nvSpPr>
        <p:spPr>
          <a:xfrm>
            <a:off x="3936430" y="4890913"/>
            <a:ext cx="2794035" cy="461665"/>
          </a:xfrm>
          <a:prstGeom prst="rect">
            <a:avLst/>
          </a:prstGeom>
        </p:spPr>
        <p:txBody>
          <a:bodyPr wrap="none">
            <a:spAutoFit/>
          </a:bodyPr>
          <a:lstStyle/>
          <a:p>
            <a:r>
              <a:rPr lang="en-US" altLang="zh-TW" sz="2400" dirty="0"/>
              <a:t>Temporal-difference:</a:t>
            </a:r>
            <a:endParaRPr lang="zh-TW" altLang="en-US" sz="2400" dirty="0"/>
          </a:p>
        </p:txBody>
      </p:sp>
      <mc:AlternateContent xmlns:mc="http://schemas.openxmlformats.org/markup-compatibility/2006" xmlns:a14="http://schemas.microsoft.com/office/drawing/2010/main">
        <mc:Choice Requires="a14">
          <p:sp>
            <p:nvSpPr>
              <p:cNvPr id="12" name="矩形 11"/>
              <p:cNvSpPr/>
              <p:nvPr/>
            </p:nvSpPr>
            <p:spPr>
              <a:xfrm>
                <a:off x="5777185" y="4255531"/>
                <a:ext cx="20024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𝑎</m:t>
                              </m:r>
                            </m:sub>
                          </m:sSub>
                        </m:e>
                      </m:d>
                      <m:r>
                        <a:rPr lang="en-US" altLang="zh-TW" sz="2800" b="0" i="1" smtClean="0">
                          <a:latin typeface="Cambria Math" panose="02040503050406030204" pitchFamily="18" charset="0"/>
                        </a:rPr>
                        <m:t>=0</m:t>
                      </m:r>
                    </m:oMath>
                  </m:oMathPara>
                </a14:m>
                <a:endParaRPr lang="zh-TW"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5777185" y="4255531"/>
                <a:ext cx="2002471" cy="5232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601028" y="5470671"/>
                <a:ext cx="3481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𝑎</m:t>
                              </m:r>
                            </m:sub>
                          </m:sSub>
                        </m:e>
                      </m:d>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𝑏</m:t>
                              </m:r>
                            </m:sub>
                          </m:sSub>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𝑟</m:t>
                      </m:r>
                    </m:oMath>
                  </m:oMathPara>
                </a14:m>
                <a:endParaRPr lang="zh-TW"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4601028" y="5470671"/>
                <a:ext cx="3481594" cy="523220"/>
              </a:xfrm>
              <a:prstGeom prst="rect">
                <a:avLst/>
              </a:prstGeom>
              <a:blipFill>
                <a:blip r:embed="rId8"/>
                <a:stretch>
                  <a:fillRect/>
                </a:stretch>
              </a:blipFill>
            </p:spPr>
            <p:txBody>
              <a:bodyPr/>
              <a:lstStyle/>
              <a:p>
                <a:r>
                  <a:rPr lang="zh-TW" altLang="en-US">
                    <a:noFill/>
                  </a:rPr>
                  <a:t> </a:t>
                </a:r>
              </a:p>
            </p:txBody>
          </p:sp>
        </mc:Fallback>
      </mc:AlternateContent>
      <p:sp>
        <p:nvSpPr>
          <p:cNvPr id="14" name="文字方塊 13"/>
          <p:cNvSpPr txBox="1"/>
          <p:nvPr/>
        </p:nvSpPr>
        <p:spPr>
          <a:xfrm>
            <a:off x="6312510" y="5923292"/>
            <a:ext cx="892395" cy="523220"/>
          </a:xfrm>
          <a:prstGeom prst="rect">
            <a:avLst/>
          </a:prstGeom>
          <a:noFill/>
        </p:spPr>
        <p:txBody>
          <a:bodyPr wrap="square" rtlCol="0">
            <a:spAutoFit/>
          </a:bodyPr>
          <a:lstStyle/>
          <a:p>
            <a:pPr algn="ctr"/>
            <a:r>
              <a:rPr lang="en-US" altLang="zh-TW" sz="2800" dirty="0">
                <a:solidFill>
                  <a:srgbClr val="FF0000"/>
                </a:solidFill>
              </a:rPr>
              <a:t>3/4</a:t>
            </a:r>
            <a:endParaRPr lang="zh-TW" altLang="en-US" sz="2800" dirty="0">
              <a:solidFill>
                <a:srgbClr val="FF0000"/>
              </a:solidFill>
            </a:endParaRPr>
          </a:p>
        </p:txBody>
      </p:sp>
      <p:sp>
        <p:nvSpPr>
          <p:cNvPr id="15" name="文字方塊 14"/>
          <p:cNvSpPr txBox="1"/>
          <p:nvPr/>
        </p:nvSpPr>
        <p:spPr>
          <a:xfrm>
            <a:off x="4868194" y="5923292"/>
            <a:ext cx="892395" cy="523220"/>
          </a:xfrm>
          <a:prstGeom prst="rect">
            <a:avLst/>
          </a:prstGeom>
          <a:noFill/>
        </p:spPr>
        <p:txBody>
          <a:bodyPr wrap="square" rtlCol="0">
            <a:spAutoFit/>
          </a:bodyPr>
          <a:lstStyle/>
          <a:p>
            <a:pPr algn="ctr"/>
            <a:r>
              <a:rPr lang="en-US" altLang="zh-TW" sz="2800" dirty="0">
                <a:solidFill>
                  <a:srgbClr val="FF0000"/>
                </a:solidFill>
              </a:rPr>
              <a:t>3/4</a:t>
            </a:r>
            <a:endParaRPr lang="zh-TW" altLang="en-US" sz="2800" dirty="0">
              <a:solidFill>
                <a:srgbClr val="FF0000"/>
              </a:solidFill>
            </a:endParaRPr>
          </a:p>
        </p:txBody>
      </p:sp>
      <p:sp>
        <p:nvSpPr>
          <p:cNvPr id="16" name="文字方塊 15"/>
          <p:cNvSpPr txBox="1"/>
          <p:nvPr/>
        </p:nvSpPr>
        <p:spPr>
          <a:xfrm>
            <a:off x="7406591" y="5872240"/>
            <a:ext cx="892395"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Tree>
    <p:extLst>
      <p:ext uri="{BB962C8B-B14F-4D97-AF65-F5344CB8AC3E}">
        <p14:creationId xmlns:p14="http://schemas.microsoft.com/office/powerpoint/2010/main" val="8086758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Another Critic</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lstStyle/>
              <a:p>
                <a:r>
                  <a:rPr lang="en-US" altLang="zh-TW" sz="2400" dirty="0"/>
                  <a:t>State-action value function </a:t>
                </a:r>
                <a14:m>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oMath>
                </a14:m>
                <a:endParaRPr lang="en-US" altLang="zh-TW" sz="2400" dirty="0"/>
              </a:p>
              <a:p>
                <a:pPr lvl="1"/>
                <a:r>
                  <a:rPr lang="en-US" altLang="zh-TW" dirty="0"/>
                  <a:t>When using actor </a:t>
                </a:r>
                <a14:m>
                  <m:oMath xmlns:m="http://schemas.openxmlformats.org/officeDocument/2006/math">
                    <m:r>
                      <a:rPr lang="zh-TW" altLang="en-US" i="1">
                        <a:latin typeface="Cambria Math" panose="02040503050406030204" pitchFamily="18" charset="0"/>
                      </a:rPr>
                      <m:t>𝜋</m:t>
                    </m:r>
                  </m:oMath>
                </a14:m>
                <a:r>
                  <a:rPr lang="en-US" altLang="zh-TW" dirty="0"/>
                  <a:t>, the </a:t>
                </a:r>
                <a:r>
                  <a:rPr lang="en-US" altLang="zh-TW" i="1" dirty="0"/>
                  <a:t>cumulated</a:t>
                </a:r>
                <a:r>
                  <a:rPr lang="en-US" altLang="zh-TW" dirty="0"/>
                  <a:t> reward expects to be obtained after taking </a:t>
                </a:r>
                <a:r>
                  <a:rPr lang="en-US" altLang="zh-TW" dirty="0">
                    <a:solidFill>
                      <a:srgbClr val="0000FF"/>
                    </a:solidFill>
                  </a:rPr>
                  <a:t>a</a:t>
                </a:r>
                <a:r>
                  <a:rPr lang="en-US" altLang="zh-TW" dirty="0"/>
                  <a:t> at state </a:t>
                </a:r>
                <a:r>
                  <a:rPr lang="en-US" altLang="zh-TW" dirty="0">
                    <a:solidFill>
                      <a:srgbClr val="0000FF"/>
                    </a:solidFill>
                  </a:rPr>
                  <a:t>s</a:t>
                </a:r>
              </a:p>
              <a:p>
                <a:pPr lvl="1"/>
                <a:endParaRPr lang="en-US" altLang="zh-TW" dirty="0"/>
              </a:p>
              <a:p>
                <a:pPr lvl="1"/>
                <a:endParaRPr lang="en-US" altLang="zh-TW" dirty="0"/>
              </a:p>
              <a:p>
                <a:pPr lvl="1"/>
                <a:endParaRPr lang="en-US" altLang="zh-TW" dirty="0"/>
              </a:p>
              <a:p>
                <a:pPr lvl="1"/>
                <a:endParaRPr lang="en-US" altLang="zh-TW" dirty="0"/>
              </a:p>
              <a:p>
                <a:endParaRPr lang="en-US" altLang="zh-TW" sz="2400" dirty="0"/>
              </a:p>
              <a:p>
                <a:endParaRPr lang="zh-TW" altLang="en-US" sz="240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2"/>
                <a:stretch>
                  <a:fillRect l="-1005" t="-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54502" y="3805802"/>
                <a:ext cx="1185036" cy="15410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154502" y="3805802"/>
                <a:ext cx="1185036" cy="1541088"/>
              </a:xfrm>
              <a:prstGeom prst="rect">
                <a:avLst/>
              </a:prstGeom>
              <a:blipFill>
                <a:blip r:embed="rId3"/>
                <a:stretch>
                  <a:fillRect/>
                </a:stretch>
              </a:blipFill>
            </p:spPr>
            <p:txBody>
              <a:bodyPr/>
              <a:lstStyle/>
              <a:p>
                <a:r>
                  <a:rPr lang="zh-TW" altLang="en-US">
                    <a:noFill/>
                  </a:rPr>
                  <a:t> </a:t>
                </a:r>
              </a:p>
            </p:txBody>
          </p:sp>
        </mc:Fallback>
      </mc:AlternateContent>
      <p:grpSp>
        <p:nvGrpSpPr>
          <p:cNvPr id="11" name="群組 10"/>
          <p:cNvGrpSpPr/>
          <p:nvPr/>
        </p:nvGrpSpPr>
        <p:grpSpPr>
          <a:xfrm>
            <a:off x="220434" y="3805802"/>
            <a:ext cx="381000" cy="910282"/>
            <a:chOff x="474454" y="4821896"/>
            <a:chExt cx="381000" cy="910282"/>
          </a:xfrm>
        </p:grpSpPr>
        <p:sp>
          <p:nvSpPr>
            <p:cNvPr id="4" name="矩形 3"/>
            <p:cNvSpPr/>
            <p:nvPr/>
          </p:nvSpPr>
          <p:spPr>
            <a:xfrm>
              <a:off x="474454" y="482189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矩形 5"/>
            <p:cNvSpPr/>
            <p:nvPr/>
          </p:nvSpPr>
          <p:spPr>
            <a:xfrm>
              <a:off x="512508" y="5046205"/>
              <a:ext cx="304892" cy="461665"/>
            </a:xfrm>
            <a:prstGeom prst="rect">
              <a:avLst/>
            </a:prstGeom>
          </p:spPr>
          <p:txBody>
            <a:bodyPr wrap="none">
              <a:spAutoFit/>
            </a:bodyPr>
            <a:lstStyle/>
            <a:p>
              <a:r>
                <a:rPr lang="en-US" altLang="zh-TW" sz="2400" dirty="0"/>
                <a:t>s</a:t>
              </a:r>
              <a:endParaRPr lang="zh-TW" altLang="en-US" sz="2400" dirty="0"/>
            </a:p>
          </p:txBody>
        </p:sp>
      </p:grpSp>
      <p:cxnSp>
        <p:nvCxnSpPr>
          <p:cNvPr id="7" name="直線單箭頭接點 6"/>
          <p:cNvCxnSpPr>
            <a:stCxn id="5" idx="3"/>
          </p:cNvCxnSpPr>
          <p:nvPr/>
        </p:nvCxnSpPr>
        <p:spPr>
          <a:xfrm>
            <a:off x="2339538" y="4576346"/>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p:cNvSpPr/>
              <p:nvPr/>
            </p:nvSpPr>
            <p:spPr>
              <a:xfrm>
                <a:off x="2325855" y="4029051"/>
                <a:ext cx="1334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325855" y="4029051"/>
                <a:ext cx="1334917" cy="461665"/>
              </a:xfrm>
              <a:prstGeom prst="rect">
                <a:avLst/>
              </a:prstGeom>
              <a:blipFill>
                <a:blip r:embed="rId4"/>
                <a:stretch>
                  <a:fillRect b="-11842"/>
                </a:stretch>
              </a:blipFill>
            </p:spPr>
            <p:txBody>
              <a:bodyPr/>
              <a:lstStyle/>
              <a:p>
                <a:r>
                  <a:rPr lang="zh-TW" altLang="en-US">
                    <a:noFill/>
                  </a:rPr>
                  <a:t> </a:t>
                </a:r>
              </a:p>
            </p:txBody>
          </p:sp>
        </mc:Fallback>
      </mc:AlternateContent>
      <p:sp>
        <p:nvSpPr>
          <p:cNvPr id="9" name="文字方塊 8"/>
          <p:cNvSpPr txBox="1"/>
          <p:nvPr/>
        </p:nvSpPr>
        <p:spPr>
          <a:xfrm>
            <a:off x="2524384" y="4612310"/>
            <a:ext cx="977900" cy="461665"/>
          </a:xfrm>
          <a:prstGeom prst="rect">
            <a:avLst/>
          </a:prstGeom>
          <a:noFill/>
        </p:spPr>
        <p:txBody>
          <a:bodyPr wrap="square" rtlCol="0">
            <a:spAutoFit/>
          </a:bodyPr>
          <a:lstStyle/>
          <a:p>
            <a:r>
              <a:rPr lang="en-US" altLang="zh-TW" sz="2400" dirty="0"/>
              <a:t>scalar</a:t>
            </a:r>
            <a:endParaRPr lang="zh-TW" altLang="en-US" sz="2400" dirty="0"/>
          </a:p>
        </p:txBody>
      </p:sp>
      <p:sp>
        <p:nvSpPr>
          <p:cNvPr id="10" name="箭號: 向右 9"/>
          <p:cNvSpPr/>
          <p:nvPr/>
        </p:nvSpPr>
        <p:spPr>
          <a:xfrm>
            <a:off x="723034" y="3962642"/>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2" name="群組 11"/>
          <p:cNvGrpSpPr/>
          <p:nvPr/>
        </p:nvGrpSpPr>
        <p:grpSpPr>
          <a:xfrm>
            <a:off x="213227" y="4843048"/>
            <a:ext cx="381000" cy="461665"/>
            <a:chOff x="474454" y="5046205"/>
            <a:chExt cx="381000" cy="461665"/>
          </a:xfrm>
        </p:grpSpPr>
        <p:sp>
          <p:nvSpPr>
            <p:cNvPr id="13" name="矩形 12"/>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矩形 13"/>
            <p:cNvSpPr/>
            <p:nvPr/>
          </p:nvSpPr>
          <p:spPr>
            <a:xfrm>
              <a:off x="512508" y="5046205"/>
              <a:ext cx="332142" cy="461665"/>
            </a:xfrm>
            <a:prstGeom prst="rect">
              <a:avLst/>
            </a:prstGeom>
          </p:spPr>
          <p:txBody>
            <a:bodyPr wrap="none">
              <a:spAutoFit/>
            </a:bodyPr>
            <a:lstStyle/>
            <a:p>
              <a:r>
                <a:rPr lang="en-US" altLang="zh-TW" sz="2400" dirty="0"/>
                <a:t>a</a:t>
              </a:r>
              <a:endParaRPr lang="zh-TW" altLang="en-US" sz="2400" dirty="0"/>
            </a:p>
          </p:txBody>
        </p:sp>
      </p:grpSp>
      <p:sp>
        <p:nvSpPr>
          <p:cNvPr id="15" name="箭號: 向右 14"/>
          <p:cNvSpPr/>
          <p:nvPr/>
        </p:nvSpPr>
        <p:spPr>
          <a:xfrm>
            <a:off x="723034" y="4750289"/>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2" name="直線單箭頭接點 21"/>
          <p:cNvCxnSpPr/>
          <p:nvPr/>
        </p:nvCxnSpPr>
        <p:spPr>
          <a:xfrm>
            <a:off x="5227812" y="4133792"/>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6507498" y="3871266"/>
                <a:ext cx="22844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𝑙𝑒𝑓𝑡</m:t>
                          </m:r>
                        </m:e>
                      </m:d>
                    </m:oMath>
                  </m:oMathPara>
                </a14:m>
                <a:endParaRPr lang="zh-TW"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6507498" y="3871266"/>
                <a:ext cx="2284408" cy="461665"/>
              </a:xfrm>
              <a:prstGeom prst="rect">
                <a:avLst/>
              </a:prstGeom>
              <a:blipFill>
                <a:blip r:embed="rId5"/>
                <a:stretch>
                  <a:fillRect b="-171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495860" y="4819767"/>
                <a:ext cx="23076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𝑓𝑖𝑟𝑒</m:t>
                          </m:r>
                        </m:e>
                      </m:d>
                    </m:oMath>
                  </m:oMathPara>
                </a14:m>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6495860" y="4819767"/>
                <a:ext cx="2307683" cy="461665"/>
              </a:xfrm>
              <a:prstGeom prst="rect">
                <a:avLst/>
              </a:prstGeom>
              <a:blipFill>
                <a:blip r:embed="rId6"/>
                <a:stretch>
                  <a:fillRect b="-18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507498" y="4358102"/>
                <a:ext cx="24671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𝑟𝑖𝑔h𝑡</m:t>
                          </m:r>
                        </m:e>
                      </m:d>
                    </m:oMath>
                  </m:oMathPara>
                </a14:m>
                <a:endParaRPr lang="zh-TW"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6507498" y="4358102"/>
                <a:ext cx="2467150" cy="461665"/>
              </a:xfrm>
              <a:prstGeom prst="rect">
                <a:avLst/>
              </a:prstGeom>
              <a:blipFill>
                <a:blip r:embed="rId7"/>
                <a:stretch>
                  <a:fillRect b="-17105"/>
                </a:stretch>
              </a:blipFill>
            </p:spPr>
            <p:txBody>
              <a:bodyPr/>
              <a:lstStyle/>
              <a:p>
                <a:r>
                  <a:rPr lang="zh-TW" altLang="en-US">
                    <a:noFill/>
                  </a:rPr>
                  <a:t> </a:t>
                </a:r>
              </a:p>
            </p:txBody>
          </p:sp>
        </mc:Fallback>
      </mc:AlternateContent>
      <p:cxnSp>
        <p:nvCxnSpPr>
          <p:cNvPr id="32" name="直線單箭頭接點 31"/>
          <p:cNvCxnSpPr/>
          <p:nvPr/>
        </p:nvCxnSpPr>
        <p:spPr>
          <a:xfrm>
            <a:off x="5227812" y="4599543"/>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5227812" y="5078869"/>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4928147" y="3828999"/>
                <a:ext cx="1185036" cy="15410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4928147" y="3828999"/>
                <a:ext cx="1185036" cy="1541088"/>
              </a:xfrm>
              <a:prstGeom prst="rect">
                <a:avLst/>
              </a:prstGeom>
              <a:blipFill>
                <a:blip r:embed="rId8"/>
                <a:stretch>
                  <a:fillRect/>
                </a:stretch>
              </a:blipFill>
            </p:spPr>
            <p:txBody>
              <a:bodyPr/>
              <a:lstStyle/>
              <a:p>
                <a:r>
                  <a:rPr lang="zh-TW" altLang="en-US">
                    <a:noFill/>
                  </a:rPr>
                  <a:t> </a:t>
                </a:r>
              </a:p>
            </p:txBody>
          </p:sp>
        </mc:Fallback>
      </mc:AlternateContent>
      <p:sp>
        <p:nvSpPr>
          <p:cNvPr id="34" name="文字方塊 33"/>
          <p:cNvSpPr txBox="1"/>
          <p:nvPr/>
        </p:nvSpPr>
        <p:spPr>
          <a:xfrm>
            <a:off x="5713469" y="5359477"/>
            <a:ext cx="3261179" cy="461665"/>
          </a:xfrm>
          <a:prstGeom prst="rect">
            <a:avLst/>
          </a:prstGeom>
          <a:noFill/>
        </p:spPr>
        <p:txBody>
          <a:bodyPr wrap="square" rtlCol="0">
            <a:spAutoFit/>
          </a:bodyPr>
          <a:lstStyle/>
          <a:p>
            <a:r>
              <a:rPr lang="en-US" altLang="zh-TW" sz="2400" dirty="0">
                <a:solidFill>
                  <a:srgbClr val="FF0000"/>
                </a:solidFill>
              </a:rPr>
              <a:t>for discrete action only</a:t>
            </a:r>
            <a:endParaRPr lang="zh-TW" altLang="en-US" sz="2400" dirty="0">
              <a:solidFill>
                <a:srgbClr val="FF0000"/>
              </a:solidFill>
            </a:endParaRPr>
          </a:p>
        </p:txBody>
      </p:sp>
      <p:grpSp>
        <p:nvGrpSpPr>
          <p:cNvPr id="16" name="群組 15"/>
          <p:cNvGrpSpPr/>
          <p:nvPr/>
        </p:nvGrpSpPr>
        <p:grpSpPr>
          <a:xfrm>
            <a:off x="4036029" y="4102098"/>
            <a:ext cx="879664" cy="910282"/>
            <a:chOff x="4037679" y="3793235"/>
            <a:chExt cx="879664" cy="910282"/>
          </a:xfrm>
        </p:grpSpPr>
        <p:grpSp>
          <p:nvGrpSpPr>
            <p:cNvPr id="36" name="群組 35"/>
            <p:cNvGrpSpPr/>
            <p:nvPr/>
          </p:nvGrpSpPr>
          <p:grpSpPr>
            <a:xfrm>
              <a:off x="4037679" y="3793235"/>
              <a:ext cx="381000" cy="910282"/>
              <a:chOff x="474454" y="4821896"/>
              <a:chExt cx="381000" cy="910282"/>
            </a:xfrm>
          </p:grpSpPr>
          <p:sp>
            <p:nvSpPr>
              <p:cNvPr id="37" name="矩形 36"/>
              <p:cNvSpPr/>
              <p:nvPr/>
            </p:nvSpPr>
            <p:spPr>
              <a:xfrm>
                <a:off x="474454" y="482189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8" name="矩形 37"/>
              <p:cNvSpPr/>
              <p:nvPr/>
            </p:nvSpPr>
            <p:spPr>
              <a:xfrm>
                <a:off x="512508" y="5046205"/>
                <a:ext cx="304892" cy="461665"/>
              </a:xfrm>
              <a:prstGeom prst="rect">
                <a:avLst/>
              </a:prstGeom>
            </p:spPr>
            <p:txBody>
              <a:bodyPr wrap="none">
                <a:spAutoFit/>
              </a:bodyPr>
              <a:lstStyle/>
              <a:p>
                <a:r>
                  <a:rPr lang="en-US" altLang="zh-TW" sz="2400" dirty="0"/>
                  <a:t>s</a:t>
                </a:r>
                <a:endParaRPr lang="zh-TW" altLang="en-US" sz="2400" dirty="0"/>
              </a:p>
            </p:txBody>
          </p:sp>
        </p:grpSp>
        <p:sp>
          <p:nvSpPr>
            <p:cNvPr id="39" name="箭號: 向右 38"/>
            <p:cNvSpPr/>
            <p:nvPr/>
          </p:nvSpPr>
          <p:spPr>
            <a:xfrm>
              <a:off x="4540279" y="3950075"/>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76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animBg="1"/>
      <p:bldP spid="15" grpId="0" animBg="1"/>
      <p:bldP spid="23" grpId="0"/>
      <p:bldP spid="30" grpId="0"/>
      <p:bldP spid="31" grpId="0"/>
      <p:bldP spid="18" grpId="0" animBg="1"/>
      <p:bldP spid="34"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2466</TotalTime>
  <Words>2366</Words>
  <Application>Microsoft Office PowerPoint</Application>
  <PresentationFormat>如螢幕大小 (4:3)</PresentationFormat>
  <Paragraphs>496</Paragraphs>
  <Slides>43</Slides>
  <Notes>13</Notes>
  <HiddenSlides>0</HiddenSlides>
  <MMClips>6</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43</vt:i4>
      </vt:variant>
    </vt:vector>
  </HeadingPairs>
  <TitlesOfParts>
    <vt:vector size="53" baseType="lpstr">
      <vt:lpstr>Lucida Grande</vt:lpstr>
      <vt:lpstr>NimbusRomNo9L-Regu</vt:lpstr>
      <vt:lpstr>微軟正黑體</vt:lpstr>
      <vt:lpstr>新細明體</vt:lpstr>
      <vt:lpstr>Arial</vt:lpstr>
      <vt:lpstr>Calibri</vt:lpstr>
      <vt:lpstr>Calibri Light</vt:lpstr>
      <vt:lpstr>Cambria Math</vt:lpstr>
      <vt:lpstr>Wingdings</vt:lpstr>
      <vt:lpstr>Office 佈景主題</vt:lpstr>
      <vt:lpstr>Q-Learning</vt:lpstr>
      <vt:lpstr>Outline</vt:lpstr>
      <vt:lpstr>Critic</vt:lpstr>
      <vt:lpstr>Critic</vt:lpstr>
      <vt:lpstr>How to estimate V^π (s)</vt:lpstr>
      <vt:lpstr>How to estimate V^π (s)</vt:lpstr>
      <vt:lpstr>MC v.s. TD</vt:lpstr>
      <vt:lpstr>MC v.s. TD</vt:lpstr>
      <vt:lpstr>Another Critic</vt:lpstr>
      <vt:lpstr>State-action value function</vt:lpstr>
      <vt:lpstr>Another Way to use Critic:  Q-Learning</vt:lpstr>
      <vt:lpstr>Q-Learning</vt:lpstr>
      <vt:lpstr>PowerPoint 簡報</vt:lpstr>
      <vt:lpstr>Target Network</vt:lpstr>
      <vt:lpstr>Exploration</vt:lpstr>
      <vt:lpstr>Replay Buffer</vt:lpstr>
      <vt:lpstr>Replay Buffer</vt:lpstr>
      <vt:lpstr>Typical Q-Learning Algorithm</vt:lpstr>
      <vt:lpstr>Outline</vt:lpstr>
      <vt:lpstr>Double DQN</vt:lpstr>
      <vt:lpstr>Double DQN</vt:lpstr>
      <vt:lpstr>Double DQN</vt:lpstr>
      <vt:lpstr>Dueling DQN</vt:lpstr>
      <vt:lpstr>Dueling DQN</vt:lpstr>
      <vt:lpstr>Dueling DQN</vt:lpstr>
      <vt:lpstr>Dueling DQN - Visualization</vt:lpstr>
      <vt:lpstr>Dueling DQN - Visualization</vt:lpstr>
      <vt:lpstr>Prioritized Reply</vt:lpstr>
      <vt:lpstr>Multi-step</vt:lpstr>
      <vt:lpstr>Noisy Net</vt:lpstr>
      <vt:lpstr>Noisy Net </vt:lpstr>
      <vt:lpstr>Demo</vt:lpstr>
      <vt:lpstr>Distributional Q-function</vt:lpstr>
      <vt:lpstr>Distributional Q-function</vt:lpstr>
      <vt:lpstr>Demo</vt:lpstr>
      <vt:lpstr>Rainbow</vt:lpstr>
      <vt:lpstr>Rainbow</vt:lpstr>
      <vt:lpstr>Outline</vt:lpstr>
      <vt:lpstr>Continuous Actions</vt:lpstr>
      <vt:lpstr>Continuous Actions</vt:lpstr>
      <vt:lpstr>PowerPoint 簡報</vt:lpstr>
      <vt:lpstr>Continuous Actions</vt:lpstr>
      <vt:lpstr>Acknowledgement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Hung-yi Lee</cp:lastModifiedBy>
  <cp:revision>103</cp:revision>
  <dcterms:created xsi:type="dcterms:W3CDTF">2018-06-03T02:13:50Z</dcterms:created>
  <dcterms:modified xsi:type="dcterms:W3CDTF">2018-06-10T02:38:26Z</dcterms:modified>
</cp:coreProperties>
</file>